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14"/>
  </p:notesMasterIdLst>
  <p:handoutMasterIdLst>
    <p:handoutMasterId r:id="rId15"/>
  </p:handoutMasterIdLst>
  <p:sldIdLst>
    <p:sldId id="256" r:id="rId2"/>
    <p:sldId id="273" r:id="rId3"/>
    <p:sldId id="257" r:id="rId4"/>
    <p:sldId id="280" r:id="rId5"/>
    <p:sldId id="276" r:id="rId6"/>
    <p:sldId id="274" r:id="rId7"/>
    <p:sldId id="281" r:id="rId8"/>
    <p:sldId id="275" r:id="rId9"/>
    <p:sldId id="277" r:id="rId10"/>
    <p:sldId id="279" r:id="rId11"/>
    <p:sldId id="278" r:id="rId12"/>
    <p:sldId id="27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009900"/>
    <a:srgbClr val="F4AF83"/>
    <a:srgbClr val="006666"/>
    <a:srgbClr val="0099FF"/>
    <a:srgbClr val="008080"/>
    <a:srgbClr val="0F9F7D"/>
    <a:srgbClr val="008000"/>
    <a:srgbClr val="373545"/>
    <a:srgbClr val="AFAB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061" autoAdjust="0"/>
  </p:normalViewPr>
  <p:slideViewPr>
    <p:cSldViewPr snapToGrid="0">
      <p:cViewPr varScale="1">
        <p:scale>
          <a:sx n="65" d="100"/>
          <a:sy n="65" d="100"/>
        </p:scale>
        <p:origin x="936" y="72"/>
      </p:cViewPr>
      <p:guideLst/>
    </p:cSldViewPr>
  </p:slideViewPr>
  <p:notesTextViewPr>
    <p:cViewPr>
      <p:scale>
        <a:sx n="1" d="1"/>
        <a:sy n="1" d="1"/>
      </p:scale>
      <p:origin x="0" y="0"/>
    </p:cViewPr>
  </p:notesTextViewPr>
  <p:notesViewPr>
    <p:cSldViewPr snapToGrid="0">
      <p:cViewPr varScale="1">
        <p:scale>
          <a:sx n="53" d="100"/>
          <a:sy n="53" d="100"/>
        </p:scale>
        <p:origin x="292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Hi to all</a:t>
            </a: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E5FBE0-5C21-4E83-8069-52D09BCDD71E}" type="datetimeFigureOut">
              <a:rPr lang="en-IN" smtClean="0"/>
              <a:t>14-12-2024</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36C5872-5BF2-424D-ADD9-174D7927D36A}" type="slidenum">
              <a:rPr lang="en-IN" smtClean="0"/>
              <a:t>‹#›</a:t>
            </a:fld>
            <a:endParaRPr lang="en-IN"/>
          </a:p>
        </p:txBody>
      </p:sp>
    </p:spTree>
    <p:extLst>
      <p:ext uri="{BB962C8B-B14F-4D97-AF65-F5344CB8AC3E}">
        <p14:creationId xmlns:p14="http://schemas.microsoft.com/office/powerpoint/2010/main" val="3256529248"/>
      </p:ext>
    </p:extLst>
  </p:cSld>
  <p:clrMap bg1="lt1" tx1="dk1" bg2="lt2" tx2="dk2" accent1="accent1" accent2="accent2" accent3="accent3" accent4="accent4" accent5="accent5" accent6="accent6" hlink="hlink" folHlink="folHlink"/>
  <p:hf ftr="0" dt="0"/>
</p:handoutMaster>
</file>

<file path=ppt/media/image1.jpeg>
</file>

<file path=ppt/media/image2.jpg>
</file>

<file path=ppt/media/image3.png>
</file>

<file path=ppt/media/image4.svg>
</file>

<file path=ppt/media/image5.gif>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Hi to all</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846DD5-0A30-46AD-B2E1-F25508726044}" type="datetimeFigureOut">
              <a:rPr lang="en-IN" smtClean="0"/>
              <a:t>14-12-2024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FFBC11-2ED2-450E-A0CC-CEA7380C613F}" type="slidenum">
              <a:rPr lang="en-IN" smtClean="0"/>
              <a:t>‹#›</a:t>
            </a:fld>
            <a:endParaRPr lang="en-IN"/>
          </a:p>
        </p:txBody>
      </p:sp>
    </p:spTree>
    <p:extLst>
      <p:ext uri="{BB962C8B-B14F-4D97-AF65-F5344CB8AC3E}">
        <p14:creationId xmlns:p14="http://schemas.microsoft.com/office/powerpoint/2010/main" val="168595950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959A3652-50D4-4FDF-8386-41D9AF369814}"/>
              </a:ext>
            </a:extLst>
          </p:cNvPr>
          <p:cNvSpPr txBox="1">
            <a:spLocks/>
          </p:cNvSpPr>
          <p:nvPr userDrawn="1"/>
        </p:nvSpPr>
        <p:spPr>
          <a:xfrm>
            <a:off x="777239" y="6634573"/>
            <a:ext cx="5781822" cy="220979"/>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6" name="Date Placeholder 3">
            <a:extLst>
              <a:ext uri="{FF2B5EF4-FFF2-40B4-BE49-F238E27FC236}">
                <a16:creationId xmlns:a16="http://schemas.microsoft.com/office/drawing/2014/main" id="{B31DCAD4-E344-44EC-AB07-C9E97F2AF1A1}"/>
              </a:ext>
            </a:extLst>
          </p:cNvPr>
          <p:cNvSpPr txBox="1">
            <a:spLocks/>
          </p:cNvSpPr>
          <p:nvPr userDrawn="1"/>
        </p:nvSpPr>
        <p:spPr>
          <a:xfrm>
            <a:off x="6559062" y="6634573"/>
            <a:ext cx="5195133" cy="220979"/>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a:extLst>
              <a:ext uri="{FF2B5EF4-FFF2-40B4-BE49-F238E27FC236}">
                <a16:creationId xmlns:a16="http://schemas.microsoft.com/office/drawing/2014/main" id="{2F22E408-EF1D-4BD0-98E0-8FC4C9B3A82C}"/>
              </a:ext>
            </a:extLst>
          </p:cNvPr>
          <p:cNvSpPr txBox="1">
            <a:spLocks/>
          </p:cNvSpPr>
          <p:nvPr userDrawn="1"/>
        </p:nvSpPr>
        <p:spPr>
          <a:xfrm>
            <a:off x="11754196" y="6637020"/>
            <a:ext cx="437803" cy="220979"/>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 name="Date Placeholder 3">
            <a:extLst>
              <a:ext uri="{FF2B5EF4-FFF2-40B4-BE49-F238E27FC236}">
                <a16:creationId xmlns:a16="http://schemas.microsoft.com/office/drawing/2014/main" id="{E7651D7E-4AFA-4EAA-B423-DDD0ED684DAE}"/>
              </a:ext>
            </a:extLst>
          </p:cNvPr>
          <p:cNvSpPr txBox="1">
            <a:spLocks/>
          </p:cNvSpPr>
          <p:nvPr userDrawn="1"/>
        </p:nvSpPr>
        <p:spPr>
          <a:xfrm>
            <a:off x="-1" y="-1"/>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500" b="1" i="1" dirty="0">
              <a:solidFill>
                <a:schemeClr val="bg1"/>
              </a:solidFill>
              <a:effectLst/>
              <a:latin typeface="Times New Roman" panose="02020603050405020304" pitchFamily="18" charset="0"/>
              <a:cs typeface="Times New Roman" panose="02020603050405020304" pitchFamily="18" charset="0"/>
            </a:endParaRPr>
          </a:p>
        </p:txBody>
      </p:sp>
      <p:sp>
        <p:nvSpPr>
          <p:cNvPr id="9" name="Date Placeholder 3">
            <a:extLst>
              <a:ext uri="{FF2B5EF4-FFF2-40B4-BE49-F238E27FC236}">
                <a16:creationId xmlns:a16="http://schemas.microsoft.com/office/drawing/2014/main" id="{C25449CC-CB33-491F-903E-B38334CA8A09}"/>
              </a:ext>
            </a:extLst>
          </p:cNvPr>
          <p:cNvSpPr txBox="1">
            <a:spLocks/>
          </p:cNvSpPr>
          <p:nvPr userDrawn="1"/>
        </p:nvSpPr>
        <p:spPr>
          <a:xfrm>
            <a:off x="0" y="6634573"/>
            <a:ext cx="777239" cy="22152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973203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 y="232759"/>
            <a:ext cx="12192000" cy="714892"/>
          </a:xfrm>
          <a:prstGeom prst="rect">
            <a:avLst/>
          </a:prstGeom>
          <a:solidFill>
            <a:srgbClr val="FF66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lvl1pPr>
              <a:defRPr b="0" cap="none" spc="0">
                <a:ln w="0"/>
                <a:solidFill>
                  <a:schemeClr val="bg1"/>
                </a:solidFill>
                <a:effectLst>
                  <a:outerShdw blurRad="38100" dist="25400" dir="5400000" algn="ctr" rotWithShape="0">
                    <a:srgbClr val="6E747A">
                      <a:alpha val="43000"/>
                    </a:srgbClr>
                  </a:outerShdw>
                </a:effectLst>
              </a:defRPr>
            </a:lvl1pPr>
          </a:lstStyle>
          <a:p>
            <a:r>
              <a:rPr lang="en-US" dirty="0"/>
              <a:t>Click to edit Master title style</a:t>
            </a:r>
            <a:endParaRPr lang="en-IN" dirty="0"/>
          </a:p>
        </p:txBody>
      </p:sp>
      <p:sp>
        <p:nvSpPr>
          <p:cNvPr id="3" name="Content Placeholder 2"/>
          <p:cNvSpPr>
            <a:spLocks noGrp="1"/>
          </p:cNvSpPr>
          <p:nvPr>
            <p:ph idx="1"/>
          </p:nvPr>
        </p:nvSpPr>
        <p:spPr>
          <a:xfrm>
            <a:off x="199505" y="1097279"/>
            <a:ext cx="11779135" cy="5394960"/>
          </a:xfrm>
        </p:spPr>
        <p:txBody>
          <a:bodyPr/>
          <a:lstStyle>
            <a:lvl1pPr marL="228600" indent="-228600">
              <a:buFont typeface="Wingdings" panose="05000000000000000000" pitchFamily="2" charset="2"/>
              <a:buChar char="Ø"/>
              <a:defRPr/>
            </a:lvl1pPr>
            <a:lvl2pPr marL="685800" indent="-228600">
              <a:buFont typeface="Wingdings" panose="05000000000000000000" pitchFamily="2" charset="2"/>
              <a:buChar char="q"/>
              <a:defRPr/>
            </a:lvl2pPr>
            <a:lvl3pPr marL="1143000" indent="-228600">
              <a:buFont typeface="Courier New" panose="02070309020205020404" pitchFamily="49" charset="0"/>
              <a:buChar char="o"/>
              <a:defRPr/>
            </a:lvl3pPr>
            <a:lvl4pPr marL="1600200" indent="-228600">
              <a:buFont typeface="Wingdings" panose="05000000000000000000" pitchFamily="2" charset="2"/>
              <a:buChar char="§"/>
              <a:defRPr/>
            </a:lvl4pPr>
            <a:lvl5pPr marL="2057400" indent="-228600">
              <a:buFont typeface="Arial" panose="020B0604020202020204" pitchFamily="34" charset="0"/>
              <a:buChar cha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Date Placeholder 3">
            <a:extLst>
              <a:ext uri="{FF2B5EF4-FFF2-40B4-BE49-F238E27FC236}">
                <a16:creationId xmlns:a16="http://schemas.microsoft.com/office/drawing/2014/main" id="{BB998037-E035-4CAB-833F-75CAE5A73D0B}"/>
              </a:ext>
            </a:extLst>
          </p:cNvPr>
          <p:cNvSpPr txBox="1">
            <a:spLocks/>
          </p:cNvSpPr>
          <p:nvPr userDrawn="1"/>
        </p:nvSpPr>
        <p:spPr>
          <a:xfrm>
            <a:off x="777239" y="6642828"/>
            <a:ext cx="5654039" cy="215172"/>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Dept. of Computer Science and Engineering (Data Science)</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a:extLst>
              <a:ext uri="{FF2B5EF4-FFF2-40B4-BE49-F238E27FC236}">
                <a16:creationId xmlns:a16="http://schemas.microsoft.com/office/drawing/2014/main" id="{BC5DB233-EECA-4CB3-99D6-5066ABF08F18}"/>
              </a:ext>
            </a:extLst>
          </p:cNvPr>
          <p:cNvSpPr txBox="1">
            <a:spLocks/>
          </p:cNvSpPr>
          <p:nvPr userDrawn="1"/>
        </p:nvSpPr>
        <p:spPr>
          <a:xfrm>
            <a:off x="6431278" y="6641866"/>
            <a:ext cx="5322917" cy="216133"/>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Srinivasa Ramanujan Institute of Technology</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8" name="Date Placeholder 3">
            <a:extLst>
              <a:ext uri="{FF2B5EF4-FFF2-40B4-BE49-F238E27FC236}">
                <a16:creationId xmlns:a16="http://schemas.microsoft.com/office/drawing/2014/main" id="{CB262772-2230-41D2-9B79-2AECA3A31396}"/>
              </a:ext>
            </a:extLst>
          </p:cNvPr>
          <p:cNvSpPr txBox="1">
            <a:spLocks/>
          </p:cNvSpPr>
          <p:nvPr userDrawn="1"/>
        </p:nvSpPr>
        <p:spPr>
          <a:xfrm>
            <a:off x="11754196" y="6641865"/>
            <a:ext cx="437803" cy="216133"/>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DDAC095C-C545-42F9-B93D-2B3224753C51}" type="slidenum">
              <a:rPr lang="en-US" sz="1600" b="1" smtClean="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fld>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9" name="Date Placeholder 3">
            <a:extLst>
              <a:ext uri="{FF2B5EF4-FFF2-40B4-BE49-F238E27FC236}">
                <a16:creationId xmlns:a16="http://schemas.microsoft.com/office/drawing/2014/main" id="{1B44364A-DBDE-4F64-9D13-B56BF0C232A3}"/>
              </a:ext>
            </a:extLst>
          </p:cNvPr>
          <p:cNvSpPr txBox="1">
            <a:spLocks/>
          </p:cNvSpPr>
          <p:nvPr userDrawn="1"/>
        </p:nvSpPr>
        <p:spPr>
          <a:xfrm>
            <a:off x="-1" y="0"/>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sz="1500" b="1" i="1" dirty="0">
                <a:solidFill>
                  <a:schemeClr val="bg1"/>
                </a:solidFill>
                <a:effectLst/>
                <a:latin typeface="Times New Roman" panose="02020603050405020304" pitchFamily="18" charset="0"/>
                <a:cs typeface="Times New Roman" panose="02020603050405020304" pitchFamily="18" charset="0"/>
              </a:rPr>
              <a:t>PHISHSECURE – A Phishing website detection using ML</a:t>
            </a:r>
          </a:p>
        </p:txBody>
      </p:sp>
      <p:pic>
        <p:nvPicPr>
          <p:cNvPr id="6" name="Picture 5">
            <a:extLst>
              <a:ext uri="{FF2B5EF4-FFF2-40B4-BE49-F238E27FC236}">
                <a16:creationId xmlns:a16="http://schemas.microsoft.com/office/drawing/2014/main" id="{A72D5020-7DF7-495B-96CC-4064365630D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5956065"/>
            <a:ext cx="685800" cy="685800"/>
          </a:xfrm>
          <a:prstGeom prst="rect">
            <a:avLst/>
          </a:prstGeom>
        </p:spPr>
      </p:pic>
      <p:sp>
        <p:nvSpPr>
          <p:cNvPr id="10" name="Date Placeholder 3">
            <a:extLst>
              <a:ext uri="{FF2B5EF4-FFF2-40B4-BE49-F238E27FC236}">
                <a16:creationId xmlns:a16="http://schemas.microsoft.com/office/drawing/2014/main" id="{1D25D96C-1396-47B4-9E8C-C053C7555307}"/>
              </a:ext>
            </a:extLst>
          </p:cNvPr>
          <p:cNvSpPr txBox="1">
            <a:spLocks/>
          </p:cNvSpPr>
          <p:nvPr userDrawn="1"/>
        </p:nvSpPr>
        <p:spPr>
          <a:xfrm>
            <a:off x="0" y="6642828"/>
            <a:ext cx="777239" cy="21517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 B - 08</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559783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14516546"/>
      </p:ext>
    </p:extLst>
  </p:cSld>
  <p:clrMap bg1="lt1" tx1="dk1" bg2="lt2" tx2="dk2" accent1="accent1" accent2="accent2" accent3="accent3" accent4="accent4" accent5="accent5" accent6="accent6" hlink="hlink" folHlink="folHlink"/>
  <p:sldLayoutIdLst>
    <p:sldLayoutId id="2147483651" r:id="rId1"/>
    <p:sldLayoutId id="2147483652" r:id="rId2"/>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just" defTabSz="914400" rtl="0" eaLnBrk="1" latinLnBrk="0" hangingPunct="1">
        <a:lnSpc>
          <a:spcPct val="90000"/>
        </a:lnSpc>
        <a:spcBef>
          <a:spcPts val="1000"/>
        </a:spcBef>
        <a:buFont typeface="Wingdings" panose="05000000000000000000" pitchFamily="2" charset="2"/>
        <a:buChar char="q"/>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just" defTabSz="914400" rtl="0" eaLnBrk="1" latinLnBrk="0" hangingPunct="1">
        <a:lnSpc>
          <a:spcPct val="90000"/>
        </a:lnSpc>
        <a:spcBef>
          <a:spcPts val="500"/>
        </a:spcBef>
        <a:buFont typeface="Wingdings" panose="05000000000000000000" pitchFamily="2" charset="2"/>
        <a:buChar char="Ø"/>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just" defTabSz="914400" rtl="0" eaLnBrk="1" latinLnBrk="0" hangingPunct="1">
        <a:lnSpc>
          <a:spcPct val="90000"/>
        </a:lnSpc>
        <a:spcBef>
          <a:spcPts val="500"/>
        </a:spcBef>
        <a:buFont typeface="Courier New" panose="02070309020205020404" pitchFamily="49" charset="0"/>
        <a:buChar char="o"/>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just"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1"/>
          <p:cNvSpPr txBox="1">
            <a:spLocks/>
          </p:cNvSpPr>
          <p:nvPr/>
        </p:nvSpPr>
        <p:spPr>
          <a:xfrm>
            <a:off x="6095991" y="1783000"/>
            <a:ext cx="2382924" cy="584534"/>
          </a:xfrm>
          <a:prstGeom prst="rect">
            <a:avLst/>
          </a:prstGeom>
        </p:spPr>
        <p:txBody>
          <a:bodyPr vert="horz" lIns="91440" tIns="45720" rIns="91440" bIns="45720" rtlCol="0">
            <a:normAutofit fontScale="850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S Sarfaraaz Ahmed</a:t>
            </a:r>
          </a:p>
          <a:p>
            <a:pPr>
              <a:spcBef>
                <a:spcPts val="300"/>
              </a:spcBef>
            </a:pPr>
            <a:r>
              <a:rPr lang="en-US" sz="1200" b="0" dirty="0"/>
              <a:t>Roll No. 214G1A3297</a:t>
            </a:r>
          </a:p>
        </p:txBody>
      </p:sp>
      <p:sp>
        <p:nvSpPr>
          <p:cNvPr id="6" name="Subtitle 11"/>
          <p:cNvSpPr txBox="1">
            <a:spLocks/>
          </p:cNvSpPr>
          <p:nvPr/>
        </p:nvSpPr>
        <p:spPr>
          <a:xfrm>
            <a:off x="3759654" y="2475580"/>
            <a:ext cx="4672674" cy="8980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1400" b="0" i="1" dirty="0"/>
              <a:t>Under the guidance of</a:t>
            </a:r>
          </a:p>
          <a:p>
            <a:pPr>
              <a:spcBef>
                <a:spcPts val="200"/>
              </a:spcBef>
            </a:pPr>
            <a:r>
              <a:rPr lang="en-US" sz="2400" b="0" dirty="0">
                <a:effectLst>
                  <a:outerShdw blurRad="38100" dist="38100" dir="2700000" algn="tl">
                    <a:srgbClr val="000000">
                      <a:alpha val="43137"/>
                    </a:srgbClr>
                  </a:outerShdw>
                </a:effectLst>
              </a:rPr>
              <a:t>Dr.P.Chitralingappa,</a:t>
            </a:r>
            <a:r>
              <a:rPr lang="en-US" sz="1400" b="0" dirty="0">
                <a:effectLst>
                  <a:outerShdw blurRad="38100" dist="38100" dir="2700000" algn="tl">
                    <a:srgbClr val="000000">
                      <a:alpha val="43137"/>
                    </a:srgbClr>
                  </a:outerShdw>
                </a:effectLst>
              </a:rPr>
              <a:t>M.Tech.,</a:t>
            </a:r>
            <a:r>
              <a:rPr lang="en-US" sz="1400" b="0" dirty="0" err="1">
                <a:effectLst>
                  <a:outerShdw blurRad="38100" dist="38100" dir="2700000" algn="tl">
                    <a:srgbClr val="000000">
                      <a:alpha val="43137"/>
                    </a:srgbClr>
                  </a:outerShdw>
                </a:effectLst>
              </a:rPr>
              <a:t>Ph.D</a:t>
            </a:r>
            <a:r>
              <a:rPr lang="en-US" sz="1400" b="0" dirty="0">
                <a:effectLst>
                  <a:outerShdw blurRad="38100" dist="38100" dir="2700000" algn="tl">
                    <a:srgbClr val="000000">
                      <a:alpha val="43137"/>
                    </a:srgbClr>
                  </a:outerShdw>
                </a:effectLst>
              </a:rPr>
              <a:t>.</a:t>
            </a:r>
            <a:r>
              <a:rPr lang="en-US" sz="1400" b="0" baseline="-25000" dirty="0">
                <a:effectLst>
                  <a:outerShdw blurRad="38100" dist="38100" dir="2700000" algn="tl">
                    <a:srgbClr val="000000">
                      <a:alpha val="43137"/>
                    </a:srgbClr>
                  </a:outerShdw>
                </a:effectLst>
              </a:rPr>
              <a:t>.</a:t>
            </a:r>
            <a:endParaRPr lang="en-IN" sz="1400" b="0" baseline="-25000" dirty="0">
              <a:effectLst>
                <a:outerShdw blurRad="38100" dist="38100" dir="2700000" algn="tl">
                  <a:srgbClr val="000000">
                    <a:alpha val="43137"/>
                  </a:srgbClr>
                </a:outerShdw>
              </a:effectLst>
            </a:endParaRPr>
          </a:p>
          <a:p>
            <a:pPr>
              <a:spcBef>
                <a:spcPts val="200"/>
              </a:spcBef>
            </a:pPr>
            <a:r>
              <a:rPr lang="en-IN" sz="1400" b="0" dirty="0"/>
              <a:t>Assistant Professor</a:t>
            </a:r>
          </a:p>
        </p:txBody>
      </p:sp>
      <p:sp>
        <p:nvSpPr>
          <p:cNvPr id="7" name="Subtitle 11"/>
          <p:cNvSpPr txBox="1">
            <a:spLocks/>
          </p:cNvSpPr>
          <p:nvPr/>
        </p:nvSpPr>
        <p:spPr>
          <a:xfrm>
            <a:off x="1514475" y="5162533"/>
            <a:ext cx="9163049" cy="1427181"/>
          </a:xfrm>
          <a:prstGeom prst="rect">
            <a:avLst/>
          </a:prstGeom>
        </p:spPr>
        <p:txBody>
          <a:bodyPr vert="horz" lIns="91440" tIns="45720" rIns="91440" bIns="45720" rtlCol="0">
            <a:normAutofit fontScale="5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500"/>
              </a:spcBef>
            </a:pPr>
            <a:r>
              <a:rPr lang="en-US" sz="4200" b="0" dirty="0">
                <a:effectLst>
                  <a:outerShdw blurRad="38100" dist="38100" dir="2700000" algn="tl">
                    <a:srgbClr val="000000">
                      <a:alpha val="43137"/>
                    </a:srgbClr>
                  </a:outerShdw>
                </a:effectLst>
              </a:rPr>
              <a:t>Department of Computer Science and Engineering (Data Science)      </a:t>
            </a:r>
          </a:p>
          <a:p>
            <a:pPr>
              <a:spcBef>
                <a:spcPts val="500"/>
              </a:spcBef>
            </a:pPr>
            <a:r>
              <a:rPr lang="en-US" sz="6500" b="0" dirty="0">
                <a:solidFill>
                  <a:srgbClr val="FF0000"/>
                </a:solidFill>
                <a:effectLst>
                  <a:outerShdw blurRad="38100" dist="38100" dir="2700000" algn="tl">
                    <a:srgbClr val="000000">
                      <a:alpha val="43137"/>
                    </a:srgbClr>
                  </a:outerShdw>
                </a:effectLst>
              </a:rPr>
              <a:t>Srinivasa Ramanujan Institute of Technology</a:t>
            </a:r>
          </a:p>
          <a:p>
            <a:pPr>
              <a:spcBef>
                <a:spcPts val="300"/>
              </a:spcBef>
            </a:pPr>
            <a:r>
              <a:rPr lang="en-US" sz="2100" dirty="0">
                <a:effectLst/>
                <a:ea typeface="Times New Roman" panose="02020603050405020304" pitchFamily="18" charset="0"/>
              </a:rPr>
              <a:t>(Affiliated to JNTUA &amp; Approved by AICTE) (Accredited by NAAC with ‘A’ Grade &amp; Accredited by NBA (EEE, ECE &amp; CSE)</a:t>
            </a:r>
            <a:endParaRPr lang="en-US" sz="2100" b="0" dirty="0"/>
          </a:p>
          <a:p>
            <a:pPr>
              <a:spcBef>
                <a:spcPts val="300"/>
              </a:spcBef>
            </a:pPr>
            <a:r>
              <a:rPr lang="en-US" sz="2300" dirty="0" err="1"/>
              <a:t>Rotarypuram</a:t>
            </a:r>
            <a:r>
              <a:rPr lang="en-US" sz="2300" dirty="0"/>
              <a:t> Village, B K </a:t>
            </a:r>
            <a:r>
              <a:rPr lang="en-US" sz="2300" dirty="0" err="1"/>
              <a:t>Samudram</a:t>
            </a:r>
            <a:r>
              <a:rPr lang="en-US" sz="2300" dirty="0"/>
              <a:t> Mandal, </a:t>
            </a:r>
            <a:r>
              <a:rPr lang="en-US" sz="2300" dirty="0" err="1"/>
              <a:t>Ananthapuramu</a:t>
            </a:r>
            <a:r>
              <a:rPr lang="en-US" sz="2300" dirty="0"/>
              <a:t> – 515701.</a:t>
            </a:r>
          </a:p>
          <a:p>
            <a:pPr>
              <a:spcAft>
                <a:spcPts val="100"/>
              </a:spcAft>
            </a:pPr>
            <a:r>
              <a:rPr lang="en-US" sz="2500" dirty="0">
                <a:solidFill>
                  <a:schemeClr val="accent1">
                    <a:lumMod val="50000"/>
                  </a:schemeClr>
                </a:solidFill>
              </a:rPr>
              <a:t>2024 - 2025</a:t>
            </a:r>
            <a:endParaRPr lang="en-US" sz="2500" b="0" dirty="0"/>
          </a:p>
          <a:p>
            <a:endParaRPr lang="en-IN" b="0" dirty="0"/>
          </a:p>
        </p:txBody>
      </p:sp>
      <p:sp>
        <p:nvSpPr>
          <p:cNvPr id="12" name="Subtitle 11">
            <a:extLst>
              <a:ext uri="{FF2B5EF4-FFF2-40B4-BE49-F238E27FC236}">
                <a16:creationId xmlns:a16="http://schemas.microsoft.com/office/drawing/2014/main" id="{76632DCF-444C-4AB9-A9A9-24B78326A786}"/>
              </a:ext>
            </a:extLst>
          </p:cNvPr>
          <p:cNvSpPr txBox="1">
            <a:spLocks/>
          </p:cNvSpPr>
          <p:nvPr/>
        </p:nvSpPr>
        <p:spPr>
          <a:xfrm>
            <a:off x="3574384"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D Shabnam</a:t>
            </a:r>
          </a:p>
          <a:p>
            <a:pPr>
              <a:spcBef>
                <a:spcPts val="300"/>
              </a:spcBef>
            </a:pPr>
            <a:r>
              <a:rPr lang="en-US" sz="1200" b="0" dirty="0"/>
              <a:t>Roll No. 214G1A3298</a:t>
            </a:r>
          </a:p>
        </p:txBody>
      </p:sp>
      <p:sp>
        <p:nvSpPr>
          <p:cNvPr id="13" name="Subtitle 11">
            <a:extLst>
              <a:ext uri="{FF2B5EF4-FFF2-40B4-BE49-F238E27FC236}">
                <a16:creationId xmlns:a16="http://schemas.microsoft.com/office/drawing/2014/main" id="{F3C3CADE-4DE0-4FED-8446-912E92DB0292}"/>
              </a:ext>
            </a:extLst>
          </p:cNvPr>
          <p:cNvSpPr txBox="1">
            <a:spLocks/>
          </p:cNvSpPr>
          <p:nvPr/>
        </p:nvSpPr>
        <p:spPr>
          <a:xfrm>
            <a:off x="8617598"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P Sai Reddy</a:t>
            </a:r>
          </a:p>
          <a:p>
            <a:pPr>
              <a:spcBef>
                <a:spcPts val="300"/>
              </a:spcBef>
            </a:pPr>
            <a:r>
              <a:rPr lang="en-US" sz="1200" b="0" dirty="0"/>
              <a:t>Roll No. 214G1A3292</a:t>
            </a:r>
          </a:p>
        </p:txBody>
      </p:sp>
      <p:sp>
        <p:nvSpPr>
          <p:cNvPr id="14" name="Subtitle 11">
            <a:extLst>
              <a:ext uri="{FF2B5EF4-FFF2-40B4-BE49-F238E27FC236}">
                <a16:creationId xmlns:a16="http://schemas.microsoft.com/office/drawing/2014/main" id="{7DD300AE-D81E-4AC8-BC57-566B57D6C660}"/>
              </a:ext>
            </a:extLst>
          </p:cNvPr>
          <p:cNvSpPr txBox="1">
            <a:spLocks/>
          </p:cNvSpPr>
          <p:nvPr/>
        </p:nvSpPr>
        <p:spPr>
          <a:xfrm>
            <a:off x="573206" y="1742815"/>
            <a:ext cx="3047765" cy="898049"/>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O Vinitha chakravarthy</a:t>
            </a:r>
          </a:p>
          <a:p>
            <a:pPr>
              <a:spcBef>
                <a:spcPts val="300"/>
              </a:spcBef>
            </a:pPr>
            <a:r>
              <a:rPr lang="en-US" sz="1200" b="0" dirty="0"/>
              <a:t>Roll No. 214G1A32C2</a:t>
            </a:r>
          </a:p>
        </p:txBody>
      </p:sp>
      <p:sp>
        <p:nvSpPr>
          <p:cNvPr id="17" name="Rectangle: Rounded Corners 16">
            <a:extLst>
              <a:ext uri="{FF2B5EF4-FFF2-40B4-BE49-F238E27FC236}">
                <a16:creationId xmlns:a16="http://schemas.microsoft.com/office/drawing/2014/main" id="{F2213882-6464-4A96-96D5-EA4F95F404DE}"/>
              </a:ext>
            </a:extLst>
          </p:cNvPr>
          <p:cNvSpPr/>
          <p:nvPr/>
        </p:nvSpPr>
        <p:spPr>
          <a:xfrm>
            <a:off x="755009" y="335271"/>
            <a:ext cx="10528183" cy="857864"/>
          </a:xfrm>
          <a:prstGeom prst="roundRect">
            <a:avLst/>
          </a:prstGeom>
          <a:solidFill>
            <a:srgbClr val="FF6600"/>
          </a:soli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IN" sz="32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PHISHSECURE-A Phishing Website detection using ML</a:t>
            </a:r>
          </a:p>
        </p:txBody>
      </p:sp>
      <p:sp>
        <p:nvSpPr>
          <p:cNvPr id="18" name="Rectangle 17">
            <a:extLst>
              <a:ext uri="{FF2B5EF4-FFF2-40B4-BE49-F238E27FC236}">
                <a16:creationId xmlns:a16="http://schemas.microsoft.com/office/drawing/2014/main" id="{6C50F0CE-B0FB-48DA-AD7D-E96A1D3BC2A8}"/>
              </a:ext>
            </a:extLst>
          </p:cNvPr>
          <p:cNvSpPr/>
          <p:nvPr/>
        </p:nvSpPr>
        <p:spPr>
          <a:xfrm>
            <a:off x="2714840" y="1261696"/>
            <a:ext cx="6762303" cy="338041"/>
          </a:xfrm>
          <a:prstGeom prst="rect">
            <a:avLst/>
          </a:prstGeom>
        </p:spPr>
        <p:txBody>
          <a:bodyPr wrap="square">
            <a:spAutoFit/>
          </a:bodyPr>
          <a:lstStyle/>
          <a:p>
            <a:pPr algn="ctr">
              <a:lnSpc>
                <a:spcPct val="107000"/>
              </a:lnSpc>
              <a:spcBef>
                <a:spcPts val="500"/>
              </a:spcBef>
              <a:spcAft>
                <a:spcPts val="500"/>
              </a:spcAft>
            </a:pPr>
            <a:r>
              <a:rPr lang="en-IN" sz="1600" i="1" dirty="0">
                <a:solidFill>
                  <a:srgbClr val="000000"/>
                </a:solidFill>
                <a:latin typeface="Times New Roman" panose="02020603050405020304" pitchFamily="18" charset="0"/>
                <a:ea typeface="Calibri" panose="020F0502020204030204" pitchFamily="34" charset="0"/>
              </a:rPr>
              <a:t>by</a:t>
            </a:r>
          </a:p>
        </p:txBody>
      </p:sp>
      <p:pic>
        <p:nvPicPr>
          <p:cNvPr id="5" name="Picture 4">
            <a:extLst>
              <a:ext uri="{FF2B5EF4-FFF2-40B4-BE49-F238E27FC236}">
                <a16:creationId xmlns:a16="http://schemas.microsoft.com/office/drawing/2014/main" id="{894CA60F-9532-4FDC-90D1-528E33CD32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2105" y="3477046"/>
            <a:ext cx="1843673" cy="1685487"/>
          </a:xfrm>
          <a:prstGeom prst="rect">
            <a:avLst/>
          </a:prstGeom>
        </p:spPr>
      </p:pic>
    </p:spTree>
    <p:extLst>
      <p:ext uri="{BB962C8B-B14F-4D97-AF65-F5344CB8AC3E}">
        <p14:creationId xmlns:p14="http://schemas.microsoft.com/office/powerpoint/2010/main" val="36555005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3C8ED-E8F7-40CD-8D41-BF01C7A7853D}"/>
              </a:ext>
            </a:extLst>
          </p:cNvPr>
          <p:cNvSpPr>
            <a:spLocks noGrp="1"/>
          </p:cNvSpPr>
          <p:nvPr>
            <p:ph type="title"/>
          </p:nvPr>
        </p:nvSpPr>
        <p:spPr/>
        <p:txBody>
          <a:bodyPr/>
          <a:lstStyle/>
          <a:p>
            <a:r>
              <a:rPr lang="en-IN" sz="4400" b="0" strike="noStrike" spc="-1" dirty="0">
                <a:solidFill>
                  <a:srgbClr val="FFFFFF"/>
                </a:solidFill>
                <a:latin typeface="Times New Roman"/>
              </a:rPr>
              <a:t>Git Hub Dashboards of each student</a:t>
            </a:r>
            <a:endParaRPr lang="en-IN" dirty="0"/>
          </a:p>
        </p:txBody>
      </p:sp>
      <p:sp>
        <p:nvSpPr>
          <p:cNvPr id="4" name="Content Placeholder 2">
            <a:extLst>
              <a:ext uri="{FF2B5EF4-FFF2-40B4-BE49-F238E27FC236}">
                <a16:creationId xmlns:a16="http://schemas.microsoft.com/office/drawing/2014/main" id="{D0230333-6268-988A-D03E-098BB3A2845B}"/>
              </a:ext>
            </a:extLst>
          </p:cNvPr>
          <p:cNvSpPr txBox="1">
            <a:spLocks/>
          </p:cNvSpPr>
          <p:nvPr/>
        </p:nvSpPr>
        <p:spPr>
          <a:xfrm>
            <a:off x="199505" y="5497285"/>
            <a:ext cx="11779135" cy="994953"/>
          </a:xfrm>
          <a:prstGeom prst="rect">
            <a:avLst/>
          </a:prstGeom>
        </p:spPr>
        <p:txBody>
          <a:bodyPr vert="horz" lIns="91440" tIns="45720" rIns="91440" bIns="45720" rtlCol="0">
            <a:normAutofit/>
          </a:bodyPr>
          <a:lstStyle>
            <a:lvl1pPr marL="228600" indent="-228600" algn="just" defTabSz="914400" rtl="0" eaLnBrk="1" latinLnBrk="0" hangingPunct="1">
              <a:lnSpc>
                <a:spcPct val="90000"/>
              </a:lnSpc>
              <a:spcBef>
                <a:spcPts val="1000"/>
              </a:spcBef>
              <a:buFont typeface="Wingdings" panose="05000000000000000000" pitchFamily="2" charset="2"/>
              <a:buChar char="Ø"/>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just" defTabSz="914400" rtl="0" eaLnBrk="1" latinLnBrk="0" hangingPunct="1">
              <a:lnSpc>
                <a:spcPct val="90000"/>
              </a:lnSpc>
              <a:spcBef>
                <a:spcPts val="500"/>
              </a:spcBef>
              <a:buFont typeface="Wingdings" panose="05000000000000000000" pitchFamily="2" charset="2"/>
              <a:buChar char="q"/>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just" defTabSz="914400" rtl="0" eaLnBrk="1" latinLnBrk="0" hangingPunct="1">
              <a:lnSpc>
                <a:spcPct val="90000"/>
              </a:lnSpc>
              <a:spcBef>
                <a:spcPts val="500"/>
              </a:spcBef>
              <a:buFont typeface="Courier New" panose="02070309020205020404" pitchFamily="49" charset="0"/>
              <a:buChar char="o"/>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just"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11" name="Picture 10">
            <a:extLst>
              <a:ext uri="{FF2B5EF4-FFF2-40B4-BE49-F238E27FC236}">
                <a16:creationId xmlns:a16="http://schemas.microsoft.com/office/drawing/2014/main" id="{ED6BAEDE-FCD2-94AF-9AF2-3A99591A5E3E}"/>
              </a:ext>
            </a:extLst>
          </p:cNvPr>
          <p:cNvPicPr>
            <a:picLocks noChangeAspect="1"/>
          </p:cNvPicPr>
          <p:nvPr/>
        </p:nvPicPr>
        <p:blipFill rotWithShape="1">
          <a:blip r:embed="rId2"/>
          <a:srcRect l="1625" t="24605" r="78751" b="18256"/>
          <a:stretch/>
        </p:blipFill>
        <p:spPr>
          <a:xfrm>
            <a:off x="2198915" y="4125685"/>
            <a:ext cx="468086" cy="195943"/>
          </a:xfrm>
          <a:prstGeom prst="rect">
            <a:avLst/>
          </a:prstGeom>
        </p:spPr>
      </p:pic>
      <p:pic>
        <p:nvPicPr>
          <p:cNvPr id="12" name="Picture 11">
            <a:extLst>
              <a:ext uri="{FF2B5EF4-FFF2-40B4-BE49-F238E27FC236}">
                <a16:creationId xmlns:a16="http://schemas.microsoft.com/office/drawing/2014/main" id="{2C470F4D-121C-AD0E-B441-3D4678B99933}"/>
              </a:ext>
            </a:extLst>
          </p:cNvPr>
          <p:cNvPicPr>
            <a:picLocks noChangeAspect="1"/>
          </p:cNvPicPr>
          <p:nvPr/>
        </p:nvPicPr>
        <p:blipFill rotWithShape="1">
          <a:blip r:embed="rId2"/>
          <a:srcRect l="1625" t="24605" r="78751" b="18256"/>
          <a:stretch/>
        </p:blipFill>
        <p:spPr>
          <a:xfrm>
            <a:off x="2057401" y="2166256"/>
            <a:ext cx="468086" cy="217716"/>
          </a:xfrm>
          <a:prstGeom prst="rect">
            <a:avLst/>
          </a:prstGeom>
        </p:spPr>
      </p:pic>
      <p:pic>
        <p:nvPicPr>
          <p:cNvPr id="13" name="Picture 12">
            <a:extLst>
              <a:ext uri="{FF2B5EF4-FFF2-40B4-BE49-F238E27FC236}">
                <a16:creationId xmlns:a16="http://schemas.microsoft.com/office/drawing/2014/main" id="{BB1E50EC-577C-CC91-939F-2DB8FC4054A7}"/>
              </a:ext>
            </a:extLst>
          </p:cNvPr>
          <p:cNvPicPr>
            <a:picLocks noChangeAspect="1"/>
          </p:cNvPicPr>
          <p:nvPr/>
        </p:nvPicPr>
        <p:blipFill rotWithShape="1">
          <a:blip r:embed="rId2"/>
          <a:srcRect l="1625" t="24605" r="78751" b="18256"/>
          <a:stretch/>
        </p:blipFill>
        <p:spPr>
          <a:xfrm>
            <a:off x="2302331" y="1654925"/>
            <a:ext cx="468086" cy="195943"/>
          </a:xfrm>
          <a:prstGeom prst="rect">
            <a:avLst/>
          </a:prstGeom>
        </p:spPr>
      </p:pic>
      <p:pic>
        <p:nvPicPr>
          <p:cNvPr id="8" name="Content Placeholder 7">
            <a:extLst>
              <a:ext uri="{FF2B5EF4-FFF2-40B4-BE49-F238E27FC236}">
                <a16:creationId xmlns:a16="http://schemas.microsoft.com/office/drawing/2014/main" id="{92FF6190-222E-7100-4F85-3191065FB50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29259" y="1143922"/>
            <a:ext cx="9106671" cy="5120003"/>
          </a:xfrm>
        </p:spPr>
      </p:pic>
    </p:spTree>
    <p:extLst>
      <p:ext uri="{BB962C8B-B14F-4D97-AF65-F5344CB8AC3E}">
        <p14:creationId xmlns:p14="http://schemas.microsoft.com/office/powerpoint/2010/main" val="32794063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3613" y="2375670"/>
            <a:ext cx="6920484" cy="1595117"/>
          </a:xfrm>
          <a:prstGeom prst="rect">
            <a:avLst/>
          </a:prstGeom>
        </p:spPr>
        <p:txBody>
          <a:bodyPr wrap="none">
            <a:spAutoFit/>
          </a:bodyPr>
          <a:lstStyle/>
          <a:p>
            <a:pPr>
              <a:lnSpc>
                <a:spcPct val="107000"/>
              </a:lnSpc>
              <a:spcAft>
                <a:spcPts val="800"/>
              </a:spcAft>
            </a:pPr>
            <a:r>
              <a:rPr lang="en-US" sz="9600" i="1" dirty="0">
                <a:ln w="0"/>
                <a:solidFill>
                  <a:srgbClr val="FF6600"/>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pitchFamily="34" charset="0"/>
                <a:cs typeface="Times New Roman" panose="02020603050405020304" pitchFamily="18" charset="0"/>
              </a:rPr>
              <a:t>Any Queries?</a:t>
            </a:r>
            <a:endParaRPr lang="en-IN" sz="9600" dirty="0">
              <a:ln w="0"/>
              <a:solidFill>
                <a:srgbClr val="FF66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3513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3613" y="2375670"/>
            <a:ext cx="6603859" cy="1595117"/>
          </a:xfrm>
          <a:prstGeom prst="rect">
            <a:avLst/>
          </a:prstGeom>
        </p:spPr>
        <p:txBody>
          <a:bodyPr wrap="none">
            <a:spAutoFit/>
          </a:bodyPr>
          <a:lstStyle/>
          <a:p>
            <a:pPr>
              <a:lnSpc>
                <a:spcPct val="107000"/>
              </a:lnSpc>
              <a:spcAft>
                <a:spcPts val="800"/>
              </a:spcAft>
            </a:pPr>
            <a:r>
              <a:rPr lang="en-US" sz="9600" i="1" dirty="0">
                <a:ln w="0"/>
                <a:solidFill>
                  <a:srgbClr val="FF6600"/>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pitchFamily="34" charset="0"/>
                <a:cs typeface="Times New Roman" panose="02020603050405020304" pitchFamily="18" charset="0"/>
              </a:rPr>
              <a:t>Thank You!!!</a:t>
            </a:r>
            <a:endParaRPr lang="en-IN" sz="9600" dirty="0">
              <a:ln w="0"/>
              <a:solidFill>
                <a:srgbClr val="FF66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2496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92D7B-CF16-46D8-8243-8661747A4014}"/>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0B9CA917-AD8E-4861-804D-4A5A6A205591}"/>
              </a:ext>
            </a:extLst>
          </p:cNvPr>
          <p:cNvSpPr>
            <a:spLocks noGrp="1"/>
          </p:cNvSpPr>
          <p:nvPr>
            <p:ph idx="1"/>
          </p:nvPr>
        </p:nvSpPr>
        <p:spPr/>
        <p:txBody>
          <a:bodyPr>
            <a:normAutofit/>
          </a:bodyPr>
          <a:lstStyle/>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Abstract</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Introduction</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Literature survey </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Proposed Work </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References</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GitHub Link</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Queries</a:t>
            </a:r>
            <a:endParaRPr lang="en-IN" dirty="0"/>
          </a:p>
        </p:txBody>
      </p:sp>
    </p:spTree>
    <p:extLst>
      <p:ext uri="{BB962C8B-B14F-4D97-AF65-F5344CB8AC3E}">
        <p14:creationId xmlns:p14="http://schemas.microsoft.com/office/powerpoint/2010/main" val="5320946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a:t>
            </a:r>
            <a:endParaRPr lang="en-IN" dirty="0"/>
          </a:p>
        </p:txBody>
      </p:sp>
      <p:sp>
        <p:nvSpPr>
          <p:cNvPr id="6" name="Content Placeholder 2">
            <a:extLst>
              <a:ext uri="{FF2B5EF4-FFF2-40B4-BE49-F238E27FC236}">
                <a16:creationId xmlns:a16="http://schemas.microsoft.com/office/drawing/2014/main" id="{8D3944A0-0FCB-46FB-9E73-72A37CA2B00B}"/>
              </a:ext>
            </a:extLst>
          </p:cNvPr>
          <p:cNvSpPr>
            <a:spLocks noGrp="1"/>
          </p:cNvSpPr>
          <p:nvPr>
            <p:ph idx="1"/>
          </p:nvPr>
        </p:nvSpPr>
        <p:spPr>
          <a:xfrm>
            <a:off x="199505" y="1097279"/>
            <a:ext cx="11779135" cy="5394960"/>
          </a:xfrm>
        </p:spPr>
        <p:txBody>
          <a:bodyPr>
            <a:noAutofit/>
          </a:bodyPr>
          <a:lstStyle/>
          <a:p>
            <a:pPr marL="457200" indent="0">
              <a:lnSpc>
                <a:spcPct val="150000"/>
              </a:lnSpc>
              <a:buNone/>
            </a:pPr>
            <a:r>
              <a:rPr lang="en-US" sz="1600" dirty="0"/>
              <a:t>Phishing is an internet scam in which an attacker sends out fake messages that look to come from a trusted source. A URL or file will be included in the mail, which when clicked will steal personal information or infect a computer with a virus. Traditionally, phishing attempts were carried out through wide-scale spam campaigns that targeted broad groups of people indiscriminately. The goal was to get as many people to click on a link or open an infected file as possible. There are various approaches to detect this type of attack. One of the approaches is machine learning. The URL’s received by the user will be given input to the machine learning model then the algorithm will process the input and display the output whether it is phishing or legitimate. There are various ML algorithms like SVM, Neural Networks, Random Forest, Decision Tree, XG boost etc. that can be used to classify these URLs. By extracting and comparing different characteristics between legitimate and phishing URLs, the suggested method uses gradient boosting classifier to identify phishing URLs. The studies’ findings demonstrate that the suggested appr successfully identifies legitimate websites from bogus ones in real time.</a:t>
            </a:r>
          </a:p>
        </p:txBody>
      </p:sp>
      <p:pic>
        <p:nvPicPr>
          <p:cNvPr id="8" name="Picture 7">
            <a:extLst>
              <a:ext uri="{FF2B5EF4-FFF2-40B4-BE49-F238E27FC236}">
                <a16:creationId xmlns:a16="http://schemas.microsoft.com/office/drawing/2014/main" id="{44759DEC-FE8A-F061-2397-C709658226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6631" y="4480826"/>
            <a:ext cx="2838734" cy="2123768"/>
          </a:xfrm>
          <a:prstGeom prst="rect">
            <a:avLst/>
          </a:prstGeom>
        </p:spPr>
      </p:pic>
    </p:spTree>
    <p:extLst>
      <p:ext uri="{BB962C8B-B14F-4D97-AF65-F5344CB8AC3E}">
        <p14:creationId xmlns:p14="http://schemas.microsoft.com/office/powerpoint/2010/main" val="1751120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8B1A1-C40F-2EBC-B488-BDCDA90E3D9D}"/>
              </a:ext>
            </a:extLst>
          </p:cNvPr>
          <p:cNvSpPr>
            <a:spLocks noGrp="1"/>
          </p:cNvSpPr>
          <p:nvPr>
            <p:ph type="title"/>
          </p:nvPr>
        </p:nvSpPr>
        <p:spPr/>
        <p:txBody>
          <a:bodyPr/>
          <a:lstStyle/>
          <a:p>
            <a:r>
              <a:rPr lang="en-US" dirty="0"/>
              <a:t>How phish attack occurs??</a:t>
            </a:r>
          </a:p>
        </p:txBody>
      </p:sp>
      <p:pic>
        <p:nvPicPr>
          <p:cNvPr id="8" name="WhatsApp Video 2024-12-12 at 23.04.42_18d26c91">
            <a:hlinkClick r:id="" action="ppaction://media"/>
            <a:extLst>
              <a:ext uri="{FF2B5EF4-FFF2-40B4-BE49-F238E27FC236}">
                <a16:creationId xmlns:a16="http://schemas.microsoft.com/office/drawing/2014/main" id="{7A421F4A-0C5C-43DA-DA77-2BA79BF700F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03338" y="1096963"/>
            <a:ext cx="9572625" cy="5395912"/>
          </a:xfrm>
        </p:spPr>
      </p:pic>
    </p:spTree>
    <p:extLst>
      <p:ext uri="{BB962C8B-B14F-4D97-AF65-F5344CB8AC3E}">
        <p14:creationId xmlns:p14="http://schemas.microsoft.com/office/powerpoint/2010/main" val="228888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33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232F6-FBCB-466E-BBD9-82200D06C6BD}"/>
              </a:ext>
            </a:extLst>
          </p:cNvPr>
          <p:cNvSpPr>
            <a:spLocks noGrp="1"/>
          </p:cNvSpPr>
          <p:nvPr>
            <p:ph type="title"/>
          </p:nvPr>
        </p:nvSpPr>
        <p:spPr/>
        <p:txBody>
          <a:bodyPr/>
          <a:lstStyle/>
          <a:p>
            <a:r>
              <a:rPr lang="en-US" dirty="0"/>
              <a:t>Introduction</a:t>
            </a:r>
            <a:endParaRPr lang="en-IN" dirty="0"/>
          </a:p>
        </p:txBody>
      </p:sp>
      <p:sp>
        <p:nvSpPr>
          <p:cNvPr id="6" name="Content Placeholder 2">
            <a:extLst>
              <a:ext uri="{FF2B5EF4-FFF2-40B4-BE49-F238E27FC236}">
                <a16:creationId xmlns:a16="http://schemas.microsoft.com/office/drawing/2014/main" id="{7AC86CD8-CB6D-4B54-951B-2D0FC1B8710A}"/>
              </a:ext>
            </a:extLst>
          </p:cNvPr>
          <p:cNvSpPr>
            <a:spLocks noGrp="1"/>
          </p:cNvSpPr>
          <p:nvPr>
            <p:ph idx="1"/>
          </p:nvPr>
        </p:nvSpPr>
        <p:spPr>
          <a:xfrm>
            <a:off x="199505" y="1097279"/>
            <a:ext cx="11779135" cy="5394960"/>
          </a:xfrm>
        </p:spPr>
        <p:txBody>
          <a:bodyPr>
            <a:normAutofit fontScale="70000" lnSpcReduction="20000"/>
          </a:bodyPr>
          <a:lstStyle/>
          <a:p>
            <a:pPr marL="457200" indent="-457200">
              <a:buFont typeface="Wingdings" panose="05000000000000000000" pitchFamily="2" charset="2"/>
              <a:buChar char="Ø"/>
            </a:pPr>
            <a:r>
              <a:rPr lang="en-US" sz="2600" b="1" dirty="0"/>
              <a:t>Phishing as a Cybersecurity Threat</a:t>
            </a:r>
            <a:r>
              <a:rPr lang="en-US" sz="2600" dirty="0"/>
              <a:t>: Phishing is a deceptive cyberattack where attackers create fraudulent websites or emails to steal sensitive information like credentials and financial data. It poses significant threats to individuals and organizations globally.</a:t>
            </a:r>
            <a:endParaRPr lang="en-US" dirty="0"/>
          </a:p>
          <a:p>
            <a:pPr marL="457200" indent="-457200">
              <a:buFont typeface="Wingdings" panose="05000000000000000000" pitchFamily="2" charset="2"/>
              <a:buChar char="Ø"/>
            </a:pPr>
            <a:r>
              <a:rPr lang="en-US" b="1" dirty="0"/>
              <a:t>Problem Statement</a:t>
            </a:r>
            <a:r>
              <a:rPr lang="en-US" dirty="0"/>
              <a:t>: Despite advancements in detection technologies, phishing attackers continually refine their techniques, making traditional detection methods less effective. A scalable, adaptive solution is needed to accurately detect and prevent phishing attacks in real-time.</a:t>
            </a:r>
          </a:p>
          <a:p>
            <a:pPr marL="457200" indent="-457200">
              <a:buFont typeface="Wingdings" panose="05000000000000000000" pitchFamily="2" charset="2"/>
              <a:buChar char="Ø"/>
            </a:pPr>
            <a:r>
              <a:rPr lang="en-US" b="1" dirty="0"/>
              <a:t>Machine Learning as the Solution</a:t>
            </a:r>
            <a:r>
              <a:rPr lang="en-US" dirty="0"/>
              <a:t>: Machine Learning (ML) offers an effective solution to this problem by analyzing website features and identifying patterns that distinguish phishing websites from legitimate ones. Unlike traditional rule-based approaches, ML models can dynamically learn and adapt to evolving attack strategies.</a:t>
            </a:r>
          </a:p>
          <a:p>
            <a:pPr marL="457200" indent="-457200">
              <a:buFont typeface="Wingdings" panose="05000000000000000000" pitchFamily="2" charset="2"/>
              <a:buChar char="Ø"/>
            </a:pPr>
            <a:r>
              <a:rPr lang="en-US" b="1" dirty="0"/>
              <a:t>Objective of the Research</a:t>
            </a:r>
            <a:r>
              <a:rPr lang="en-US" dirty="0"/>
              <a:t>: The goal of this research is to develop an ML-based detection system that analyze and compare different ML algorithms and take the best one to classify URLs as phishing or legitimate by identifying critical features that influence the classification.</a:t>
            </a:r>
          </a:p>
          <a:p>
            <a:pPr marL="457200" indent="-457200">
              <a:buFont typeface="Wingdings" panose="05000000000000000000" pitchFamily="2" charset="2"/>
              <a:buChar char="Ø"/>
            </a:pPr>
            <a:r>
              <a:rPr lang="en-US" b="1" dirty="0"/>
              <a:t>Dataset and Methods</a:t>
            </a:r>
            <a:r>
              <a:rPr lang="en-US" dirty="0"/>
              <a:t>: Using a dataset of over 11,000 URLs with 30 parameters, Exploratory Data Analysis (EDA) was conducted to extract key features such as "HTTPS", "AnchorURL", and "WebsiteTraffic". Various ML algorithms, including Gradient Boosting and Random Forest, were implemented to evaluate their effectiveness.</a:t>
            </a:r>
          </a:p>
          <a:p>
            <a:pPr marL="457200" indent="-457200">
              <a:buFont typeface="Wingdings" panose="05000000000000000000" pitchFamily="2" charset="2"/>
              <a:buChar char="Ø"/>
            </a:pPr>
            <a:r>
              <a:rPr lang="en-US" b="1" dirty="0"/>
              <a:t>Solution and Outcome</a:t>
            </a:r>
            <a:r>
              <a:rPr lang="en-US" dirty="0"/>
              <a:t>: Gradient Boosting emerged as the most accurate model, achieving a 97.4% success rate in classification. This model demonstrates the potential to provide a robust and real-time solution to detect phishing websites, reducing the risk of cyberattacks and enhancing online security.</a:t>
            </a:r>
          </a:p>
          <a:p>
            <a:pPr marL="457200" indent="-457200">
              <a:buFont typeface="Wingdings" panose="05000000000000000000" pitchFamily="2" charset="2"/>
              <a:buChar char="Ø"/>
            </a:pPr>
            <a:endParaRPr lang="en-US" dirty="0"/>
          </a:p>
          <a:p>
            <a:pPr marL="457200" indent="-457200">
              <a:buFont typeface="Wingdings" panose="05000000000000000000" pitchFamily="2" charset="2"/>
              <a:buChar char="Ø"/>
            </a:pPr>
            <a:endParaRPr lang="en-US" dirty="0"/>
          </a:p>
        </p:txBody>
      </p:sp>
    </p:spTree>
    <p:extLst>
      <p:ext uri="{BB962C8B-B14F-4D97-AF65-F5344CB8AC3E}">
        <p14:creationId xmlns:p14="http://schemas.microsoft.com/office/powerpoint/2010/main" val="316781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4B1F9-5637-475E-835E-7AA9BC8EA59B}"/>
              </a:ext>
            </a:extLst>
          </p:cNvPr>
          <p:cNvSpPr>
            <a:spLocks noGrp="1"/>
          </p:cNvSpPr>
          <p:nvPr>
            <p:ph type="title"/>
          </p:nvPr>
        </p:nvSpPr>
        <p:spPr/>
        <p:txBody>
          <a:bodyPr/>
          <a:lstStyle/>
          <a:p>
            <a:pPr algn="just"/>
            <a:r>
              <a:rPr lang="en-US" dirty="0"/>
              <a:t>Literature Survey</a:t>
            </a:r>
            <a:endParaRPr lang="en-IN" dirty="0"/>
          </a:p>
        </p:txBody>
      </p:sp>
      <p:graphicFrame>
        <p:nvGraphicFramePr>
          <p:cNvPr id="3" name="Table 2">
            <a:extLst>
              <a:ext uri="{FF2B5EF4-FFF2-40B4-BE49-F238E27FC236}">
                <a16:creationId xmlns:a16="http://schemas.microsoft.com/office/drawing/2014/main" id="{E3724B96-9C9C-BF71-74CF-E01F6539898C}"/>
              </a:ext>
            </a:extLst>
          </p:cNvPr>
          <p:cNvGraphicFramePr>
            <a:graphicFrameLocks noGrp="1"/>
          </p:cNvGraphicFramePr>
          <p:nvPr>
            <p:extLst>
              <p:ext uri="{D42A27DB-BD31-4B8C-83A1-F6EECF244321}">
                <p14:modId xmlns:p14="http://schemas.microsoft.com/office/powerpoint/2010/main" val="2067513936"/>
              </p:ext>
            </p:extLst>
          </p:nvPr>
        </p:nvGraphicFramePr>
        <p:xfrm>
          <a:off x="270385" y="1087118"/>
          <a:ext cx="11651226" cy="8229600"/>
        </p:xfrm>
        <a:graphic>
          <a:graphicData uri="http://schemas.openxmlformats.org/drawingml/2006/table">
            <a:tbl>
              <a:tblPr firstRow="1" bandRow="1">
                <a:tableStyleId>{5C22544A-7EE6-4342-B048-85BDC9FD1C3A}</a:tableStyleId>
              </a:tblPr>
              <a:tblGrid>
                <a:gridCol w="516287">
                  <a:extLst>
                    <a:ext uri="{9D8B030D-6E8A-4147-A177-3AD203B41FA5}">
                      <a16:colId xmlns:a16="http://schemas.microsoft.com/office/drawing/2014/main" val="1877128159"/>
                    </a:ext>
                  </a:extLst>
                </a:gridCol>
                <a:gridCol w="1918055">
                  <a:extLst>
                    <a:ext uri="{9D8B030D-6E8A-4147-A177-3AD203B41FA5}">
                      <a16:colId xmlns:a16="http://schemas.microsoft.com/office/drawing/2014/main" val="2353965450"/>
                    </a:ext>
                  </a:extLst>
                </a:gridCol>
                <a:gridCol w="1591968">
                  <a:extLst>
                    <a:ext uri="{9D8B030D-6E8A-4147-A177-3AD203B41FA5}">
                      <a16:colId xmlns:a16="http://schemas.microsoft.com/office/drawing/2014/main" val="4271515949"/>
                    </a:ext>
                  </a:extLst>
                </a:gridCol>
                <a:gridCol w="1563329">
                  <a:extLst>
                    <a:ext uri="{9D8B030D-6E8A-4147-A177-3AD203B41FA5}">
                      <a16:colId xmlns:a16="http://schemas.microsoft.com/office/drawing/2014/main" val="919807571"/>
                    </a:ext>
                  </a:extLst>
                </a:gridCol>
                <a:gridCol w="2241755">
                  <a:extLst>
                    <a:ext uri="{9D8B030D-6E8A-4147-A177-3AD203B41FA5}">
                      <a16:colId xmlns:a16="http://schemas.microsoft.com/office/drawing/2014/main" val="2381179260"/>
                    </a:ext>
                  </a:extLst>
                </a:gridCol>
                <a:gridCol w="1735395">
                  <a:extLst>
                    <a:ext uri="{9D8B030D-6E8A-4147-A177-3AD203B41FA5}">
                      <a16:colId xmlns:a16="http://schemas.microsoft.com/office/drawing/2014/main" val="1551066819"/>
                    </a:ext>
                  </a:extLst>
                </a:gridCol>
                <a:gridCol w="2084437">
                  <a:extLst>
                    <a:ext uri="{9D8B030D-6E8A-4147-A177-3AD203B41FA5}">
                      <a16:colId xmlns:a16="http://schemas.microsoft.com/office/drawing/2014/main" val="652884482"/>
                    </a:ext>
                  </a:extLst>
                </a:gridCol>
              </a:tblGrid>
              <a:tr h="517445">
                <a:tc>
                  <a:txBody>
                    <a:bodyPr/>
                    <a:lstStyle/>
                    <a:p>
                      <a:r>
                        <a:rPr lang="en-US" dirty="0"/>
                        <a:t>No</a:t>
                      </a:r>
                    </a:p>
                  </a:txBody>
                  <a:tcPr/>
                </a:tc>
                <a:tc>
                  <a:txBody>
                    <a:bodyPr/>
                    <a:lstStyle/>
                    <a:p>
                      <a:r>
                        <a:rPr lang="en-US" dirty="0"/>
                        <a:t>Title</a:t>
                      </a:r>
                    </a:p>
                  </a:txBody>
                  <a:tcPr/>
                </a:tc>
                <a:tc>
                  <a:txBody>
                    <a:bodyPr/>
                    <a:lstStyle/>
                    <a:p>
                      <a:r>
                        <a:rPr lang="en-US" dirty="0"/>
                        <a:t>Author</a:t>
                      </a:r>
                    </a:p>
                  </a:txBody>
                  <a:tcPr/>
                </a:tc>
                <a:tc>
                  <a:txBody>
                    <a:bodyPr/>
                    <a:lstStyle/>
                    <a:p>
                      <a:r>
                        <a:rPr lang="en-US" dirty="0"/>
                        <a:t>Journal Name &amp; Year</a:t>
                      </a:r>
                    </a:p>
                  </a:txBody>
                  <a:tcPr/>
                </a:tc>
                <a:tc>
                  <a:txBody>
                    <a:bodyPr/>
                    <a:lstStyle/>
                    <a:p>
                      <a:r>
                        <a:rPr lang="en-US" dirty="0"/>
                        <a:t>Methodology Adapted</a:t>
                      </a:r>
                    </a:p>
                  </a:txBody>
                  <a:tcPr/>
                </a:tc>
                <a:tc>
                  <a:txBody>
                    <a:bodyPr/>
                    <a:lstStyle/>
                    <a:p>
                      <a:r>
                        <a:rPr lang="en-US" dirty="0"/>
                        <a:t>Key Findings</a:t>
                      </a:r>
                    </a:p>
                  </a:txBody>
                  <a:tcPr/>
                </a:tc>
                <a:tc>
                  <a:txBody>
                    <a:bodyPr/>
                    <a:lstStyle/>
                    <a:p>
                      <a:r>
                        <a:rPr lang="en-US" dirty="0"/>
                        <a:t>Gaps</a:t>
                      </a:r>
                    </a:p>
                  </a:txBody>
                  <a:tcPr/>
                </a:tc>
                <a:extLst>
                  <a:ext uri="{0D108BD9-81ED-4DB2-BD59-A6C34878D82A}">
                    <a16:rowId xmlns:a16="http://schemas.microsoft.com/office/drawing/2014/main" val="4113324784"/>
                  </a:ext>
                </a:extLst>
              </a:tr>
              <a:tr h="1542349">
                <a:tc>
                  <a:txBody>
                    <a:bodyPr/>
                    <a:lstStyle/>
                    <a:p>
                      <a:r>
                        <a:rPr lang="en-US" dirty="0"/>
                        <a:t>1.</a:t>
                      </a:r>
                    </a:p>
                  </a:txBody>
                  <a:tcPr/>
                </a:tc>
                <a:tc>
                  <a:txBody>
                    <a:bodyPr/>
                    <a:lstStyle/>
                    <a:p>
                      <a:r>
                        <a:rPr lang="en-US" dirty="0"/>
                        <a:t>Detection of Phishing Websites by Using Machine Learning</a:t>
                      </a:r>
                    </a:p>
                  </a:txBody>
                  <a:tcPr/>
                </a:tc>
                <a:tc>
                  <a:txBody>
                    <a:bodyPr/>
                    <a:lstStyle/>
                    <a:p>
                      <a:r>
                        <a:rPr lang="en-US" dirty="0"/>
                        <a:t>M. Korkmaz, O. K. </a:t>
                      </a:r>
                      <a:r>
                        <a:rPr lang="en-US" dirty="0" err="1"/>
                        <a:t>Sahingoz</a:t>
                      </a:r>
                      <a:r>
                        <a:rPr lang="en-US" dirty="0"/>
                        <a:t> and B. </a:t>
                      </a:r>
                      <a:r>
                        <a:rPr lang="en-US" dirty="0" err="1"/>
                        <a:t>Diri</a:t>
                      </a:r>
                      <a:endParaRPr lang="en-US" dirty="0"/>
                    </a:p>
                  </a:txBody>
                  <a:tcPr/>
                </a:tc>
                <a:tc>
                  <a:txBody>
                    <a:bodyPr/>
                    <a:lstStyle/>
                    <a:p>
                      <a:r>
                        <a:rPr lang="en-US" i="1" dirty="0"/>
                        <a:t>11th International Conference on Computing, Communication and Networking Technologies (ICCCNT)</a:t>
                      </a:r>
                      <a:r>
                        <a:rPr lang="en-US" dirty="0"/>
                        <a:t>, and the year is 2022.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proposed a machine learning-based phishing detection system by using eight different algorithms to analyze the URLs, and three different datasets to compare the results with other works.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research highlighted the use of HTTPS by phishing websites to evade detection </a:t>
                      </a:r>
                    </a:p>
                  </a:txBody>
                  <a:tcPr/>
                </a:tc>
                <a:tc>
                  <a:txBody>
                    <a:bodyPr/>
                    <a:lstStyle/>
                    <a:p>
                      <a:r>
                        <a:rPr lang="en-US" dirty="0"/>
                        <a:t>lexical features of an URL are not taken into consideration which provides optimal results</a:t>
                      </a:r>
                    </a:p>
                  </a:txBody>
                  <a:tcPr/>
                </a:tc>
                <a:extLst>
                  <a:ext uri="{0D108BD9-81ED-4DB2-BD59-A6C34878D82A}">
                    <a16:rowId xmlns:a16="http://schemas.microsoft.com/office/drawing/2014/main" val="3143579915"/>
                  </a:ext>
                </a:extLst>
              </a:tr>
              <a:tr h="1914546">
                <a:tc>
                  <a:txBody>
                    <a:bodyPr/>
                    <a:lstStyle/>
                    <a:p>
                      <a:r>
                        <a:rPr lang="en-US" dirty="0"/>
                        <a:t>2</a:t>
                      </a:r>
                    </a:p>
                  </a:txBody>
                  <a:tcPr/>
                </a:tc>
                <a:tc>
                  <a:txBody>
                    <a:bodyPr/>
                    <a:lstStyle/>
                    <a:p>
                      <a:r>
                        <a:rPr lang="en-US" dirty="0"/>
                        <a:t>Detecting Phishing Websites Using Machine Learning</a:t>
                      </a:r>
                    </a:p>
                  </a:txBody>
                  <a:tcPr/>
                </a:tc>
                <a:tc>
                  <a:txBody>
                    <a:bodyPr/>
                    <a:lstStyle/>
                    <a:p>
                      <a:r>
                        <a:rPr lang="en-US" dirty="0"/>
                        <a:t>Al </a:t>
                      </a:r>
                      <a:r>
                        <a:rPr lang="en-US" dirty="0" err="1"/>
                        <a:t>swailem</a:t>
                      </a:r>
                      <a:r>
                        <a:rPr lang="en-US" dirty="0"/>
                        <a:t>, B. Al </a:t>
                      </a:r>
                      <a:r>
                        <a:rPr lang="en-US" dirty="0" err="1"/>
                        <a:t>abdullah</a:t>
                      </a:r>
                      <a:r>
                        <a:rPr lang="en-US" dirty="0"/>
                        <a:t>, N. Al </a:t>
                      </a:r>
                      <a:r>
                        <a:rPr lang="en-US" dirty="0" err="1"/>
                        <a:t>rumayh</a:t>
                      </a:r>
                      <a:r>
                        <a:rPr lang="en-US" dirty="0"/>
                        <a:t>, and A. Al </a:t>
                      </a:r>
                      <a:r>
                        <a:rPr lang="en-US" dirty="0" err="1"/>
                        <a:t>sedrani</a:t>
                      </a:r>
                      <a:endParaRPr lang="en-US" dirty="0"/>
                    </a:p>
                  </a:txBody>
                  <a:tcPr/>
                </a:tc>
                <a:tc>
                  <a:txBody>
                    <a:bodyPr/>
                    <a:lstStyle/>
                    <a:p>
                      <a:r>
                        <a:rPr lang="en-US" dirty="0"/>
                        <a:t>Journal of Cyber Security and Information Systems, 2023</a:t>
                      </a:r>
                    </a:p>
                  </a:txBody>
                  <a:tcPr/>
                </a:tc>
                <a:tc>
                  <a:txBody>
                    <a:bodyPr/>
                    <a:lstStyle/>
                    <a:p>
                      <a:r>
                        <a:rPr lang="en-US" dirty="0"/>
                        <a:t>Random Forest was implemented as a browser extension to analyze 26 features.</a:t>
                      </a:r>
                    </a:p>
                  </a:txBody>
                  <a:tcPr/>
                </a:tc>
                <a:tc>
                  <a:txBody>
                    <a:bodyPr/>
                    <a:lstStyle/>
                    <a:p>
                      <a:r>
                        <a:rPr lang="en-US" dirty="0"/>
                        <a:t>Achieved good accuracy with a well-selected feature set. The system demonstrated the practical application of supervised learning for phishing detection</a:t>
                      </a:r>
                    </a:p>
                  </a:txBody>
                  <a:tcPr/>
                </a:tc>
                <a:tc>
                  <a:txBody>
                    <a:bodyPr/>
                    <a:lstStyle/>
                    <a:p>
                      <a:r>
                        <a:rPr lang="en-US" dirty="0"/>
                        <a:t>Low feature range values reduced accuracy and increased execution time.</a:t>
                      </a:r>
                    </a:p>
                  </a:txBody>
                  <a:tcPr/>
                </a:tc>
                <a:extLst>
                  <a:ext uri="{0D108BD9-81ED-4DB2-BD59-A6C34878D82A}">
                    <a16:rowId xmlns:a16="http://schemas.microsoft.com/office/drawing/2014/main" val="1578985494"/>
                  </a:ext>
                </a:extLst>
              </a:tr>
              <a:tr h="206978">
                <a:tc>
                  <a:txBody>
                    <a:bodyPr/>
                    <a:lstStyle/>
                    <a:p>
                      <a:endParaRPr lang="en-US" dirty="0"/>
                    </a:p>
                  </a:txBody>
                  <a:tcPr/>
                </a:tc>
                <a:tc gridSpan="2">
                  <a:txBody>
                    <a:bodyPr/>
                    <a:lstStyle/>
                    <a:p>
                      <a:endParaRPr lang="en-US" dirty="0"/>
                    </a:p>
                  </a:txBody>
                  <a:tcPr/>
                </a:tc>
                <a:tc hMerge="1">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967871686"/>
                  </a:ext>
                </a:extLst>
              </a:tr>
              <a:tr h="206978">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76220766"/>
                  </a:ext>
                </a:extLst>
              </a:tr>
              <a:tr h="206978">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892009793"/>
                  </a:ext>
                </a:extLst>
              </a:tr>
            </a:tbl>
          </a:graphicData>
        </a:graphic>
      </p:graphicFrame>
    </p:spTree>
    <p:extLst>
      <p:ext uri="{BB962C8B-B14F-4D97-AF65-F5344CB8AC3E}">
        <p14:creationId xmlns:p14="http://schemas.microsoft.com/office/powerpoint/2010/main" val="1021553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C03BD-433B-D1CA-593A-2CB6F80BCD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3C0A5A-86F1-9D12-16D2-B990495A0D1D}"/>
              </a:ext>
            </a:extLst>
          </p:cNvPr>
          <p:cNvSpPr>
            <a:spLocks noGrp="1"/>
          </p:cNvSpPr>
          <p:nvPr>
            <p:ph type="title"/>
          </p:nvPr>
        </p:nvSpPr>
        <p:spPr/>
        <p:txBody>
          <a:bodyPr/>
          <a:lstStyle/>
          <a:p>
            <a:pPr algn="just"/>
            <a:r>
              <a:rPr lang="en-US" dirty="0"/>
              <a:t>Literature Survey</a:t>
            </a:r>
            <a:endParaRPr lang="en-IN" dirty="0"/>
          </a:p>
        </p:txBody>
      </p:sp>
      <p:graphicFrame>
        <p:nvGraphicFramePr>
          <p:cNvPr id="3" name="Table 2">
            <a:extLst>
              <a:ext uri="{FF2B5EF4-FFF2-40B4-BE49-F238E27FC236}">
                <a16:creationId xmlns:a16="http://schemas.microsoft.com/office/drawing/2014/main" id="{571DE2A6-F462-7CE8-02EC-394F49EE2742}"/>
              </a:ext>
            </a:extLst>
          </p:cNvPr>
          <p:cNvGraphicFramePr>
            <a:graphicFrameLocks noGrp="1"/>
          </p:cNvGraphicFramePr>
          <p:nvPr>
            <p:extLst>
              <p:ext uri="{D42A27DB-BD31-4B8C-83A1-F6EECF244321}">
                <p14:modId xmlns:p14="http://schemas.microsoft.com/office/powerpoint/2010/main" val="3569443769"/>
              </p:ext>
            </p:extLst>
          </p:nvPr>
        </p:nvGraphicFramePr>
        <p:xfrm>
          <a:off x="191728" y="1087119"/>
          <a:ext cx="11754466" cy="7981906"/>
        </p:xfrm>
        <a:graphic>
          <a:graphicData uri="http://schemas.openxmlformats.org/drawingml/2006/table">
            <a:tbl>
              <a:tblPr firstRow="1" bandRow="1">
                <a:tableStyleId>{5C22544A-7EE6-4342-B048-85BDC9FD1C3A}</a:tableStyleId>
              </a:tblPr>
              <a:tblGrid>
                <a:gridCol w="520862">
                  <a:extLst>
                    <a:ext uri="{9D8B030D-6E8A-4147-A177-3AD203B41FA5}">
                      <a16:colId xmlns:a16="http://schemas.microsoft.com/office/drawing/2014/main" val="1877128159"/>
                    </a:ext>
                  </a:extLst>
                </a:gridCol>
                <a:gridCol w="1935050">
                  <a:extLst>
                    <a:ext uri="{9D8B030D-6E8A-4147-A177-3AD203B41FA5}">
                      <a16:colId xmlns:a16="http://schemas.microsoft.com/office/drawing/2014/main" val="2353965450"/>
                    </a:ext>
                  </a:extLst>
                </a:gridCol>
                <a:gridCol w="154554">
                  <a:extLst>
                    <a:ext uri="{9D8B030D-6E8A-4147-A177-3AD203B41FA5}">
                      <a16:colId xmlns:a16="http://schemas.microsoft.com/office/drawing/2014/main" val="4271515949"/>
                    </a:ext>
                  </a:extLst>
                </a:gridCol>
                <a:gridCol w="1577081">
                  <a:extLst>
                    <a:ext uri="{9D8B030D-6E8A-4147-A177-3AD203B41FA5}">
                      <a16:colId xmlns:a16="http://schemas.microsoft.com/office/drawing/2014/main" val="753798458"/>
                    </a:ext>
                  </a:extLst>
                </a:gridCol>
                <a:gridCol w="1705768">
                  <a:extLst>
                    <a:ext uri="{9D8B030D-6E8A-4147-A177-3AD203B41FA5}">
                      <a16:colId xmlns:a16="http://schemas.microsoft.com/office/drawing/2014/main" val="919807571"/>
                    </a:ext>
                  </a:extLst>
                </a:gridCol>
                <a:gridCol w="1769406">
                  <a:extLst>
                    <a:ext uri="{9D8B030D-6E8A-4147-A177-3AD203B41FA5}">
                      <a16:colId xmlns:a16="http://schemas.microsoft.com/office/drawing/2014/main" val="2381179260"/>
                    </a:ext>
                  </a:extLst>
                </a:gridCol>
                <a:gridCol w="2120442">
                  <a:extLst>
                    <a:ext uri="{9D8B030D-6E8A-4147-A177-3AD203B41FA5}">
                      <a16:colId xmlns:a16="http://schemas.microsoft.com/office/drawing/2014/main" val="1551066819"/>
                    </a:ext>
                  </a:extLst>
                </a:gridCol>
                <a:gridCol w="1971303">
                  <a:extLst>
                    <a:ext uri="{9D8B030D-6E8A-4147-A177-3AD203B41FA5}">
                      <a16:colId xmlns:a16="http://schemas.microsoft.com/office/drawing/2014/main" val="652884482"/>
                    </a:ext>
                  </a:extLst>
                </a:gridCol>
              </a:tblGrid>
              <a:tr h="615659">
                <a:tc>
                  <a:txBody>
                    <a:bodyPr/>
                    <a:lstStyle/>
                    <a:p>
                      <a:r>
                        <a:rPr lang="en-US" dirty="0"/>
                        <a:t>No</a:t>
                      </a:r>
                    </a:p>
                  </a:txBody>
                  <a:tcPr/>
                </a:tc>
                <a:tc gridSpan="2">
                  <a:txBody>
                    <a:bodyPr/>
                    <a:lstStyle/>
                    <a:p>
                      <a:r>
                        <a:rPr lang="en-US" dirty="0"/>
                        <a:t>Title</a:t>
                      </a:r>
                    </a:p>
                  </a:txBody>
                  <a:tcPr/>
                </a:tc>
                <a:tc hMerge="1">
                  <a:txBody>
                    <a:bodyPr/>
                    <a:lstStyle/>
                    <a:p>
                      <a:r>
                        <a:rPr lang="en-US" dirty="0"/>
                        <a:t>Author</a:t>
                      </a:r>
                    </a:p>
                  </a:txBody>
                  <a:tcPr/>
                </a:tc>
                <a:tc>
                  <a:txBody>
                    <a:bodyPr/>
                    <a:lstStyle/>
                    <a:p>
                      <a:r>
                        <a:rPr lang="en-US"/>
                        <a:t>Author</a:t>
                      </a:r>
                      <a:endParaRPr lang="en-US" dirty="0"/>
                    </a:p>
                  </a:txBody>
                  <a:tcPr/>
                </a:tc>
                <a:tc>
                  <a:txBody>
                    <a:bodyPr/>
                    <a:lstStyle/>
                    <a:p>
                      <a:r>
                        <a:rPr lang="en-US" dirty="0"/>
                        <a:t>Journal Name &amp; Year</a:t>
                      </a:r>
                    </a:p>
                  </a:txBody>
                  <a:tcPr/>
                </a:tc>
                <a:tc>
                  <a:txBody>
                    <a:bodyPr/>
                    <a:lstStyle/>
                    <a:p>
                      <a:r>
                        <a:rPr lang="en-US" dirty="0"/>
                        <a:t>Methodology Adapted</a:t>
                      </a:r>
                    </a:p>
                  </a:txBody>
                  <a:tcPr/>
                </a:tc>
                <a:tc>
                  <a:txBody>
                    <a:bodyPr/>
                    <a:lstStyle/>
                    <a:p>
                      <a:r>
                        <a:rPr lang="en-US" dirty="0"/>
                        <a:t>Key Findings</a:t>
                      </a:r>
                    </a:p>
                  </a:txBody>
                  <a:tcPr/>
                </a:tc>
                <a:tc>
                  <a:txBody>
                    <a:bodyPr/>
                    <a:lstStyle/>
                    <a:p>
                      <a:r>
                        <a:rPr lang="en-US" dirty="0"/>
                        <a:t>Gaps</a:t>
                      </a:r>
                    </a:p>
                  </a:txBody>
                  <a:tcPr/>
                </a:tc>
                <a:extLst>
                  <a:ext uri="{0D108BD9-81ED-4DB2-BD59-A6C34878D82A}">
                    <a16:rowId xmlns:a16="http://schemas.microsoft.com/office/drawing/2014/main" val="4113324784"/>
                  </a:ext>
                </a:extLst>
              </a:tr>
              <a:tr h="2990346">
                <a:tc>
                  <a:txBody>
                    <a:bodyPr/>
                    <a:lstStyle/>
                    <a:p>
                      <a:r>
                        <a:rPr lang="en-US" dirty="0"/>
                        <a:t>3.</a:t>
                      </a:r>
                    </a:p>
                  </a:txBody>
                  <a:tcPr/>
                </a:tc>
                <a:tc gridSpan="2">
                  <a:txBody>
                    <a:bodyPr/>
                    <a:lstStyle/>
                    <a:p>
                      <a:r>
                        <a:rPr lang="en-US" dirty="0"/>
                        <a:t>Phishing Detection Using Machine Learning Technique[1]:</a:t>
                      </a:r>
                    </a:p>
                  </a:txBody>
                  <a:tcPr/>
                </a:tc>
                <a:tc hMerge="1">
                  <a:txBody>
                    <a:bodyPr/>
                    <a:lstStyle/>
                    <a:p>
                      <a:r>
                        <a:rPr lang="en-US" dirty="0"/>
                        <a:t>J. Rashid, T. Mahmood, M. W. Nisar and T. Nazir</a:t>
                      </a:r>
                    </a:p>
                  </a:txBody>
                  <a:tcPr/>
                </a:tc>
                <a:tc>
                  <a:txBody>
                    <a:bodyPr/>
                    <a:lstStyle/>
                    <a:p>
                      <a:r>
                        <a:rPr lang="en-US"/>
                        <a:t>J. Rashid, T. Mahmood, M. W. Nisar and T. Nazir</a:t>
                      </a:r>
                      <a:endParaRPr lang="en-US" dirty="0"/>
                    </a:p>
                  </a:txBody>
                  <a:tcPr/>
                </a:tc>
                <a:tc>
                  <a:txBody>
                    <a:bodyPr/>
                    <a:lstStyle/>
                    <a:p>
                      <a:r>
                        <a:rPr lang="en-US" dirty="0"/>
                        <a:t>11th International Conference on Computing, Communication and Networking Technologies (ICCCNT), 2020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system fosters many features in comparison of other software. Its unique features such as capturing blacklisted URL’s.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proposed system achieved high accuracy rates and outperformed previous works in phishing detection.</a:t>
                      </a:r>
                    </a:p>
                  </a:txBody>
                  <a:tcPr/>
                </a:tc>
                <a:tc>
                  <a:txBody>
                    <a:bodyPr/>
                    <a:lstStyle/>
                    <a:p>
                      <a:r>
                        <a:rPr lang="en-US" dirty="0"/>
                        <a:t>Used different approaches rather than machine learning. According to the survey ML is more effective than the other approaches.</a:t>
                      </a:r>
                    </a:p>
                  </a:txBody>
                  <a:tcPr/>
                </a:tc>
                <a:extLst>
                  <a:ext uri="{0D108BD9-81ED-4DB2-BD59-A6C34878D82A}">
                    <a16:rowId xmlns:a16="http://schemas.microsoft.com/office/drawing/2014/main" val="3143579915"/>
                  </a:ext>
                </a:extLst>
              </a:tr>
              <a:tr h="3254200">
                <a:tc>
                  <a:txBody>
                    <a:bodyPr/>
                    <a:lstStyle/>
                    <a:p>
                      <a:r>
                        <a:rPr lang="en-US" dirty="0"/>
                        <a:t>4</a:t>
                      </a:r>
                    </a:p>
                  </a:txBody>
                  <a:tcPr/>
                </a:tc>
                <a:tc gridSpan="2">
                  <a:txBody>
                    <a:bodyPr/>
                    <a:lstStyle/>
                    <a:p>
                      <a:r>
                        <a:rPr lang="en-US" dirty="0"/>
                        <a:t>Detection of Phishing Websites Using Machine Learning</a:t>
                      </a:r>
                    </a:p>
                  </a:txBody>
                  <a:tcPr/>
                </a:tc>
                <a:tc hMerge="1">
                  <a:txBody>
                    <a:bodyPr/>
                    <a:lstStyle/>
                    <a:p>
                      <a:r>
                        <a:rPr lang="en-US" dirty="0"/>
                        <a:t>V. Patil, P. Thakkar, C. Shah, T. Bhat, S. P. Godse</a:t>
                      </a:r>
                    </a:p>
                  </a:txBody>
                  <a:tcPr/>
                </a:tc>
                <a:tc>
                  <a:txBody>
                    <a:bodyPr/>
                    <a:lstStyle/>
                    <a:p>
                      <a:r>
                        <a:rPr lang="en-US" dirty="0"/>
                        <a:t> A. </a:t>
                      </a:r>
                      <a:r>
                        <a:rPr lang="en-US" dirty="0" err="1"/>
                        <a:t>Razaque</a:t>
                      </a:r>
                      <a:r>
                        <a:rPr lang="en-US" dirty="0"/>
                        <a:t>, M. B. H. </a:t>
                      </a:r>
                      <a:r>
                        <a:rPr lang="en-US" dirty="0" err="1"/>
                        <a:t>Frej</a:t>
                      </a:r>
                      <a:r>
                        <a:rPr lang="en-US" dirty="0"/>
                        <a:t>, D. </a:t>
                      </a:r>
                      <a:r>
                        <a:rPr lang="en-US" dirty="0" err="1"/>
                        <a:t>Sabyrov</a:t>
                      </a:r>
                      <a:r>
                        <a:rPr lang="en-US" dirty="0"/>
                        <a:t>, A. </a:t>
                      </a:r>
                      <a:r>
                        <a:rPr lang="en-US" dirty="0" err="1"/>
                        <a:t>Shaikhyn</a:t>
                      </a:r>
                      <a:r>
                        <a:rPr lang="en-US" dirty="0"/>
                        <a:t>, F. </a:t>
                      </a:r>
                      <a:r>
                        <a:rPr lang="en-US" dirty="0" err="1"/>
                        <a:t>Amsaad</a:t>
                      </a:r>
                      <a:r>
                        <a:rPr lang="en-US" dirty="0"/>
                        <a:t> and A. </a:t>
                      </a:r>
                      <a:r>
                        <a:rPr lang="en-US" dirty="0" err="1"/>
                        <a:t>Oun</a:t>
                      </a:r>
                      <a:endParaRPr lang="en-US" dirty="0"/>
                    </a:p>
                  </a:txBody>
                  <a:tcPr/>
                </a:tc>
                <a:tc>
                  <a:txBody>
                    <a:bodyPr/>
                    <a:lstStyle/>
                    <a:p>
                      <a:r>
                        <a:rPr lang="en-US" dirty="0"/>
                        <a:t>2018 Fourth International Conference on Computing Communication Control and Automation (ICCUBEA)</a:t>
                      </a:r>
                    </a:p>
                  </a:txBody>
                  <a:tcPr/>
                </a:tc>
                <a:tc>
                  <a:txBody>
                    <a:bodyPr/>
                    <a:lstStyle/>
                    <a:p>
                      <a:r>
                        <a:rPr lang="en-US" dirty="0"/>
                        <a:t>a database for phishing sites is generated, and the text, links, images, and other data on-site are analyzed for pattern recognition.</a:t>
                      </a:r>
                    </a:p>
                  </a:txBody>
                  <a:tcPr/>
                </a:tc>
                <a:tc>
                  <a:txBody>
                    <a:bodyPr/>
                    <a:lstStyle/>
                    <a:p>
                      <a:r>
                        <a:rPr lang="en-US" dirty="0"/>
                        <a:t>The study highlighted the effectiveness of combining multiple detection methods to enhance phishing website identification.</a:t>
                      </a:r>
                    </a:p>
                  </a:txBody>
                  <a:tcPr/>
                </a:tc>
                <a:tc>
                  <a:txBody>
                    <a:bodyPr/>
                    <a:lstStyle/>
                    <a:p>
                      <a:r>
                        <a:rPr lang="en-US" dirty="0"/>
                        <a:t>Focused on all the features rather than the important features this makes to increase time complexity.</a:t>
                      </a:r>
                    </a:p>
                  </a:txBody>
                  <a:tcPr/>
                </a:tc>
                <a:extLst>
                  <a:ext uri="{0D108BD9-81ED-4DB2-BD59-A6C34878D82A}">
                    <a16:rowId xmlns:a16="http://schemas.microsoft.com/office/drawing/2014/main" val="1578985494"/>
                  </a:ext>
                </a:extLst>
              </a:tr>
              <a:tr h="351805">
                <a:tc>
                  <a:txBody>
                    <a:bodyPr/>
                    <a:lstStyle/>
                    <a:p>
                      <a:endParaRPr lang="en-US" dirty="0"/>
                    </a:p>
                  </a:txBody>
                  <a:tcPr/>
                </a:tc>
                <a:tc gridSpan="3">
                  <a:txBody>
                    <a:bodyPr/>
                    <a:lstStyle/>
                    <a:p>
                      <a:endParaRPr lang="en-US" dirty="0"/>
                    </a:p>
                  </a:txBody>
                  <a:tcPr/>
                </a:tc>
                <a:tc hMerge="1">
                  <a:txBody>
                    <a:bodyPr/>
                    <a:lstStyle/>
                    <a:p>
                      <a:endParaRPr lang="en-US"/>
                    </a:p>
                  </a:txBody>
                  <a:tcPr/>
                </a:tc>
                <a:tc hMerge="1">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967871686"/>
                  </a:ext>
                </a:extLst>
              </a:tr>
              <a:tr h="351805">
                <a:tc>
                  <a:txBody>
                    <a:bodyPr/>
                    <a:lstStyle/>
                    <a:p>
                      <a:endParaRPr lang="en-US" dirty="0"/>
                    </a:p>
                  </a:txBody>
                  <a:tcPr/>
                </a:tc>
                <a:tc>
                  <a:txBody>
                    <a:bodyPr/>
                    <a:lstStyle/>
                    <a:p>
                      <a:endParaRPr lang="en-US" dirty="0"/>
                    </a:p>
                  </a:txBody>
                  <a:tcPr/>
                </a:tc>
                <a:tc gridSpan="2">
                  <a:txBody>
                    <a:bodyPr/>
                    <a:lstStyle/>
                    <a:p>
                      <a:endParaRPr lang="en-US"/>
                    </a:p>
                  </a:txBody>
                  <a:tcPr/>
                </a:tc>
                <a:tc hMerge="1">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76220766"/>
                  </a:ext>
                </a:extLst>
              </a:tr>
              <a:tr h="351805">
                <a:tc>
                  <a:txBody>
                    <a:bodyPr/>
                    <a:lstStyle/>
                    <a:p>
                      <a:endParaRPr lang="en-US" dirty="0"/>
                    </a:p>
                  </a:txBody>
                  <a:tcPr/>
                </a:tc>
                <a:tc>
                  <a:txBody>
                    <a:bodyPr/>
                    <a:lstStyle/>
                    <a:p>
                      <a:endParaRPr lang="en-US"/>
                    </a:p>
                  </a:txBody>
                  <a:tcPr/>
                </a:tc>
                <a:tc gridSpan="2">
                  <a:txBody>
                    <a:bodyPr/>
                    <a:lstStyle/>
                    <a:p>
                      <a:endParaRPr lang="en-US"/>
                    </a:p>
                  </a:txBody>
                  <a:tcPr/>
                </a:tc>
                <a:tc hMerge="1">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892009793"/>
                  </a:ext>
                </a:extLst>
              </a:tr>
            </a:tbl>
          </a:graphicData>
        </a:graphic>
      </p:graphicFrame>
    </p:spTree>
    <p:extLst>
      <p:ext uri="{BB962C8B-B14F-4D97-AF65-F5344CB8AC3E}">
        <p14:creationId xmlns:p14="http://schemas.microsoft.com/office/powerpoint/2010/main" val="3527658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3C8ED-E8F7-40CD-8D41-BF01C7A7853D}"/>
              </a:ext>
            </a:extLst>
          </p:cNvPr>
          <p:cNvSpPr>
            <a:spLocks noGrp="1"/>
          </p:cNvSpPr>
          <p:nvPr>
            <p:ph type="title"/>
          </p:nvPr>
        </p:nvSpPr>
        <p:spPr/>
        <p:txBody>
          <a:bodyPr/>
          <a:lstStyle/>
          <a:p>
            <a:r>
              <a:rPr lang="en-US" dirty="0"/>
              <a:t>Proposed System</a:t>
            </a:r>
            <a:endParaRPr lang="en-IN" dirty="0"/>
          </a:p>
        </p:txBody>
      </p:sp>
      <p:sp>
        <p:nvSpPr>
          <p:cNvPr id="7" name="Content Placeholder 2">
            <a:extLst>
              <a:ext uri="{FF2B5EF4-FFF2-40B4-BE49-F238E27FC236}">
                <a16:creationId xmlns:a16="http://schemas.microsoft.com/office/drawing/2014/main" id="{2798DA22-7CB2-43B1-8B38-789CEC28484F}"/>
              </a:ext>
            </a:extLst>
          </p:cNvPr>
          <p:cNvSpPr>
            <a:spLocks noGrp="1"/>
          </p:cNvSpPr>
          <p:nvPr>
            <p:ph idx="1"/>
          </p:nvPr>
        </p:nvSpPr>
        <p:spPr>
          <a:xfrm>
            <a:off x="199505" y="1097279"/>
            <a:ext cx="11779135" cy="5394960"/>
          </a:xfrm>
        </p:spPr>
        <p:txBody>
          <a:bodyPr>
            <a:normAutofit/>
          </a:bodyPr>
          <a:lstStyle/>
          <a:p>
            <a:pPr marL="457200" indent="-457200">
              <a:buFont typeface="Wingdings" panose="05000000000000000000" pitchFamily="2" charset="2"/>
              <a:buChar char="Ø"/>
            </a:pPr>
            <a:r>
              <a:rPr lang="en-US" sz="2000" b="1" dirty="0"/>
              <a:t>Objective:</a:t>
            </a:r>
            <a:r>
              <a:rPr lang="en-US" sz="2000" dirty="0"/>
              <a:t>The goal is to detect phishing websites by analyzing URL features using machine learning, enhancing cybersecurity and preventing data theft.</a:t>
            </a:r>
          </a:p>
          <a:p>
            <a:pPr marL="457200" indent="-457200">
              <a:buFont typeface="Wingdings" panose="05000000000000000000" pitchFamily="2" charset="2"/>
              <a:buChar char="Ø"/>
            </a:pPr>
            <a:r>
              <a:rPr lang="en-US" sz="2000" b="1" dirty="0"/>
              <a:t>Dataset Overview :</a:t>
            </a:r>
            <a:r>
              <a:rPr lang="en-US" sz="1400" dirty="0"/>
              <a:t> </a:t>
            </a:r>
            <a:r>
              <a:rPr lang="en-US" sz="2000" dirty="0"/>
              <a:t>As we aren’t using any list of URLs, this can be used to detect any new URL that the user encounters. We use URL features as parameters to the model. There are 30 features that are being considered as major decision parameters. Using these 30 features an ML model is made to meet the challenges in existing system</a:t>
            </a:r>
          </a:p>
          <a:p>
            <a:pPr marL="457200" indent="-457200">
              <a:buFont typeface="Wingdings" panose="05000000000000000000" pitchFamily="2" charset="2"/>
              <a:buChar char="Ø"/>
            </a:pPr>
            <a:r>
              <a:rPr lang="en-US" sz="2000" b="1" dirty="0"/>
              <a:t>Feature Extraction: </a:t>
            </a:r>
            <a:r>
              <a:rPr lang="en-US" sz="2000" dirty="0"/>
              <a:t>Key features such as HTTPS, AnchorURL, and WebsiteTraffic are crucial for identifying phishing websites along with factors like Domain age and Redirection.</a:t>
            </a:r>
          </a:p>
          <a:p>
            <a:pPr marL="457200" indent="-457200">
              <a:buFont typeface="Wingdings" panose="05000000000000000000" pitchFamily="2" charset="2"/>
              <a:buChar char="Ø"/>
            </a:pPr>
            <a:r>
              <a:rPr lang="en-US" sz="2000" b="1" dirty="0"/>
              <a:t>Exploratory Data Analysis (EDA): </a:t>
            </a:r>
            <a:r>
              <a:rPr lang="en-US" sz="2000" dirty="0"/>
              <a:t>EDA reveals important correlations between features and phishing labels, helping to identify which factors most influence website classification.</a:t>
            </a:r>
          </a:p>
          <a:p>
            <a:pPr marL="457200" indent="-457200">
              <a:buFont typeface="Wingdings" panose="05000000000000000000" pitchFamily="2" charset="2"/>
              <a:buChar char="Ø"/>
            </a:pPr>
            <a:r>
              <a:rPr lang="en-US" sz="2000" b="1" dirty="0"/>
              <a:t>Machine learning model selection </a:t>
            </a:r>
            <a:r>
              <a:rPr lang="en-US" sz="2000" dirty="0"/>
              <a:t>: Various models, including SVM, Neural Networks, and Gradient Boosting, were tested, with Gradient Boosting providing the best performance for phishing detection.</a:t>
            </a:r>
          </a:p>
          <a:p>
            <a:pPr marL="457200" indent="-457200">
              <a:buFont typeface="Wingdings" panose="05000000000000000000" pitchFamily="2" charset="2"/>
              <a:buChar char="Ø"/>
            </a:pPr>
            <a:r>
              <a:rPr lang="en-US" sz="2000" b="1" dirty="0"/>
              <a:t>Model Training and Tuning : </a:t>
            </a:r>
            <a:r>
              <a:rPr lang="en-US" sz="2000" dirty="0"/>
              <a:t>The dataset was preprocessed, and hyperparameters were tuned to optimize the model’s performance, improving accuracy through cross-validation and grid search.</a:t>
            </a:r>
          </a:p>
          <a:p>
            <a:pPr marL="457200" indent="-457200">
              <a:buFont typeface="Wingdings" panose="05000000000000000000" pitchFamily="2" charset="2"/>
              <a:buChar char="Ø"/>
            </a:pPr>
            <a:r>
              <a:rPr lang="en-US" sz="2000" b="1" dirty="0"/>
              <a:t>Model Evaluation : </a:t>
            </a:r>
            <a:r>
              <a:rPr lang="en-US" sz="2000" dirty="0"/>
              <a:t>Demonstrating high precision which gives the better accuracy rate comparatively is taken as our final prediction model along with the lexical features combined</a:t>
            </a:r>
          </a:p>
          <a:p>
            <a:pPr marL="0" indent="0">
              <a:buNone/>
            </a:pPr>
            <a:endParaRPr lang="en-US" sz="2000" dirty="0"/>
          </a:p>
        </p:txBody>
      </p:sp>
    </p:spTree>
    <p:extLst>
      <p:ext uri="{BB962C8B-B14F-4D97-AF65-F5344CB8AC3E}">
        <p14:creationId xmlns:p14="http://schemas.microsoft.com/office/powerpoint/2010/main" val="3465084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71C01-5208-489A-A3A6-AF3CB24A4AB4}"/>
              </a:ext>
            </a:extLst>
          </p:cNvPr>
          <p:cNvSpPr>
            <a:spLocks noGrp="1"/>
          </p:cNvSpPr>
          <p:nvPr>
            <p:ph type="title"/>
          </p:nvPr>
        </p:nvSpPr>
        <p:spPr/>
        <p:txBody>
          <a:bodyPr/>
          <a:lstStyle/>
          <a:p>
            <a:r>
              <a:rPr lang="en-IN" dirty="0"/>
              <a:t>Reference</a:t>
            </a:r>
          </a:p>
        </p:txBody>
      </p:sp>
      <p:sp>
        <p:nvSpPr>
          <p:cNvPr id="3" name="Content Placeholder 2">
            <a:extLst>
              <a:ext uri="{FF2B5EF4-FFF2-40B4-BE49-F238E27FC236}">
                <a16:creationId xmlns:a16="http://schemas.microsoft.com/office/drawing/2014/main" id="{2C39AA8B-A301-49BF-9DA8-22F614053810}"/>
              </a:ext>
            </a:extLst>
          </p:cNvPr>
          <p:cNvSpPr>
            <a:spLocks noGrp="1"/>
          </p:cNvSpPr>
          <p:nvPr>
            <p:ph idx="1"/>
          </p:nvPr>
        </p:nvSpPr>
        <p:spPr/>
        <p:txBody>
          <a:bodyPr>
            <a:normAutofit/>
          </a:bodyPr>
          <a:lstStyle/>
          <a:p>
            <a:pPr marL="577850" indent="-577850">
              <a:buNone/>
            </a:pPr>
            <a:r>
              <a:rPr lang="en-US" dirty="0"/>
              <a:t>[1].Leon Reznik Computer Security with Artificial Intelligence, Machine Learning, and Data Science Combination,” in </a:t>
            </a:r>
            <a:r>
              <a:rPr lang="en-US" i="1" dirty="0"/>
              <a:t>Intelligent Security Systems: How Artificial Intelligence, Machine Learning and Data Science Work For and Against Computer Security</a:t>
            </a:r>
            <a:r>
              <a:rPr lang="en-US" dirty="0"/>
              <a:t>, IEEE, 2022, pp. 1–56, </a:t>
            </a:r>
            <a:r>
              <a:rPr lang="en-US" dirty="0" err="1"/>
              <a:t>doi</a:t>
            </a:r>
            <a:r>
              <a:rPr lang="en-US" dirty="0"/>
              <a:t>: 10.1002/9781119771579.ch1.</a:t>
            </a:r>
          </a:p>
          <a:p>
            <a:pPr marL="577850" indent="-577850">
              <a:buNone/>
            </a:pPr>
            <a:r>
              <a:rPr lang="en-US" dirty="0"/>
              <a:t>[2]. M. H. </a:t>
            </a:r>
            <a:r>
              <a:rPr lang="en-US" dirty="0" err="1"/>
              <a:t>Alkawaz</a:t>
            </a:r>
            <a:r>
              <a:rPr lang="en-US" dirty="0"/>
              <a:t>, S. J. Steven and A. I. </a:t>
            </a:r>
            <a:r>
              <a:rPr lang="en-US" dirty="0" err="1"/>
              <a:t>Hajamydeen</a:t>
            </a:r>
            <a:r>
              <a:rPr lang="en-US" dirty="0"/>
              <a:t>, "Detecting Phishing Website Using Machine Learning," 2020 16th IEEE International Colloquium on Signal Processing &amp; Its Applications (CSPA), 2020, pp. 111-114.</a:t>
            </a:r>
          </a:p>
          <a:p>
            <a:pPr marL="577850" indent="-577850">
              <a:buNone/>
            </a:pPr>
            <a:r>
              <a:rPr lang="en-US" dirty="0"/>
              <a:t>[3]. V. Patil, P. Thakkar, C. Shah, T. Bhat and S. P. Godse, "Detection and Prevention of Phishing Websites Using Machine Learning Approach," 2018 Fourth International Conference on Computing Communication Control and Automation (ICCUBEA), 2018, pp. 1-5.</a:t>
            </a:r>
          </a:p>
          <a:p>
            <a:pPr marL="577850" indent="-577850">
              <a:buNone/>
            </a:pPr>
            <a:endParaRPr lang="en-US" dirty="0"/>
          </a:p>
        </p:txBody>
      </p:sp>
    </p:spTree>
    <p:extLst>
      <p:ext uri="{BB962C8B-B14F-4D97-AF65-F5344CB8AC3E}">
        <p14:creationId xmlns:p14="http://schemas.microsoft.com/office/powerpoint/2010/main" val="788754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1000</TotalTime>
  <Words>1439</Words>
  <Application>Microsoft Office PowerPoint</Application>
  <PresentationFormat>Widescreen</PresentationFormat>
  <Paragraphs>95</Paragraphs>
  <Slides>12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Courier New</vt:lpstr>
      <vt:lpstr>Times New Roman</vt:lpstr>
      <vt:lpstr>Wingdings</vt:lpstr>
      <vt:lpstr>Custom Design</vt:lpstr>
      <vt:lpstr>PowerPoint Presentation</vt:lpstr>
      <vt:lpstr>Contents</vt:lpstr>
      <vt:lpstr>Abstract</vt:lpstr>
      <vt:lpstr>How phish attack occurs??</vt:lpstr>
      <vt:lpstr>Introduction</vt:lpstr>
      <vt:lpstr>Literature Survey</vt:lpstr>
      <vt:lpstr>Literature Survey</vt:lpstr>
      <vt:lpstr>Proposed System</vt:lpstr>
      <vt:lpstr>Reference</vt:lpstr>
      <vt:lpstr>Git Hub Dashboards of each student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venkatesh k</dc:creator>
  <cp:lastModifiedBy>GM Sumanth</cp:lastModifiedBy>
  <cp:revision>122</cp:revision>
  <dcterms:created xsi:type="dcterms:W3CDTF">2019-06-11T05:35:51Z</dcterms:created>
  <dcterms:modified xsi:type="dcterms:W3CDTF">2024-12-14T10:03:14Z</dcterms:modified>
</cp:coreProperties>
</file>

<file path=docProps/thumbnail.jpeg>
</file>